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Microsoft___1.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embeddings/Microsoft___2.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Microsoft___3.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62" r:id="rId2"/>
    <p:sldId id="378" r:id="rId3"/>
    <p:sldId id="379" r:id="rId4"/>
    <p:sldId id="380" r:id="rId5"/>
    <p:sldId id="409" r:id="rId6"/>
    <p:sldId id="410" r:id="rId7"/>
    <p:sldId id="411" r:id="rId8"/>
    <p:sldId id="412" r:id="rId9"/>
    <p:sldId id="413" r:id="rId10"/>
    <p:sldId id="414" r:id="rId11"/>
    <p:sldId id="417" r:id="rId12"/>
    <p:sldId id="415" r:id="rId13"/>
    <p:sldId id="416" r:id="rId14"/>
    <p:sldId id="418" r:id="rId15"/>
    <p:sldId id="419" r:id="rId16"/>
    <p:sldId id="420" r:id="rId17"/>
    <p:sldId id="421" r:id="rId18"/>
    <p:sldId id="422" r:id="rId19"/>
    <p:sldId id="423" r:id="rId20"/>
    <p:sldId id="424" r:id="rId21"/>
    <p:sldId id="425" r:id="rId22"/>
    <p:sldId id="426" r:id="rId23"/>
    <p:sldId id="451" r:id="rId24"/>
    <p:sldId id="452" r:id="rId25"/>
    <p:sldId id="454" r:id="rId26"/>
    <p:sldId id="455" r:id="rId27"/>
    <p:sldId id="453" r:id="rId28"/>
    <p:sldId id="427" r:id="rId29"/>
    <p:sldId id="428" r:id="rId30"/>
    <p:sldId id="430" r:id="rId31"/>
    <p:sldId id="431" r:id="rId32"/>
    <p:sldId id="461" r:id="rId33"/>
    <p:sldId id="457" r:id="rId34"/>
    <p:sldId id="462" r:id="rId35"/>
    <p:sldId id="463" r:id="rId36"/>
    <p:sldId id="472" r:id="rId37"/>
    <p:sldId id="434" r:id="rId38"/>
    <p:sldId id="458" r:id="rId39"/>
    <p:sldId id="435" r:id="rId40"/>
    <p:sldId id="436" r:id="rId41"/>
    <p:sldId id="437" r:id="rId42"/>
    <p:sldId id="438" r:id="rId43"/>
    <p:sldId id="439" r:id="rId44"/>
    <p:sldId id="440" r:id="rId45"/>
    <p:sldId id="441" r:id="rId46"/>
    <p:sldId id="442" r:id="rId47"/>
    <p:sldId id="443" r:id="rId48"/>
    <p:sldId id="444" r:id="rId49"/>
    <p:sldId id="445" r:id="rId50"/>
    <p:sldId id="446" r:id="rId51"/>
    <p:sldId id="459" r:id="rId52"/>
    <p:sldId id="460" r:id="rId53"/>
    <p:sldId id="432" r:id="rId54"/>
    <p:sldId id="447" r:id="rId55"/>
    <p:sldId id="448" r:id="rId56"/>
    <p:sldId id="449" r:id="rId57"/>
    <p:sldId id="433" r:id="rId58"/>
    <p:sldId id="381" r:id="rId59"/>
    <p:sldId id="450" r:id="rId60"/>
    <p:sldId id="393" r:id="rId61"/>
    <p:sldId id="383" r:id="rId62"/>
    <p:sldId id="384" r:id="rId63"/>
    <p:sldId id="389" r:id="rId64"/>
    <p:sldId id="385" r:id="rId65"/>
    <p:sldId id="386" r:id="rId66"/>
    <p:sldId id="387" r:id="rId67"/>
    <p:sldId id="388" r:id="rId68"/>
    <p:sldId id="390" r:id="rId69"/>
    <p:sldId id="391" r:id="rId70"/>
    <p:sldId id="408" r:id="rId71"/>
    <p:sldId id="392" r:id="rId72"/>
    <p:sldId id="394" r:id="rId73"/>
    <p:sldId id="395" r:id="rId74"/>
    <p:sldId id="473" r:id="rId75"/>
    <p:sldId id="396" r:id="rId76"/>
    <p:sldId id="397" r:id="rId77"/>
    <p:sldId id="398" r:id="rId78"/>
    <p:sldId id="399" r:id="rId79"/>
    <p:sldId id="400" r:id="rId80"/>
    <p:sldId id="401" r:id="rId81"/>
    <p:sldId id="402" r:id="rId82"/>
    <p:sldId id="403" r:id="rId83"/>
    <p:sldId id="405" r:id="rId84"/>
    <p:sldId id="406" r:id="rId85"/>
    <p:sldId id="404" r:id="rId86"/>
    <p:sldId id="474" r:id="rId87"/>
    <p:sldId id="464" r:id="rId88"/>
    <p:sldId id="465" r:id="rId89"/>
    <p:sldId id="466" r:id="rId90"/>
    <p:sldId id="467" r:id="rId91"/>
    <p:sldId id="468" r:id="rId92"/>
    <p:sldId id="469" r:id="rId93"/>
    <p:sldId id="470" r:id="rId94"/>
    <p:sldId id="471" r:id="rId95"/>
  </p:sldIdLst>
  <p:sldSz cx="9144000" cy="6858000" type="screen4x3"/>
  <p:notesSz cx="6797675" cy="9928225"/>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3123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04" autoAdjust="0"/>
    <p:restoredTop sz="94531" autoAdjust="0"/>
  </p:normalViewPr>
  <p:slideViewPr>
    <p:cSldViewPr snapToGrid="0" snapToObjects="1">
      <p:cViewPr>
        <p:scale>
          <a:sx n="100" d="100"/>
          <a:sy n="100" d="100"/>
        </p:scale>
        <p:origin x="-152" y="-80"/>
      </p:cViewPr>
      <p:guideLst>
        <p:guide orient="horz" pos="2160"/>
        <p:guide pos="2880"/>
      </p:guideLst>
    </p:cSldViewPr>
  </p:slideViewPr>
  <p:outlineViewPr>
    <p:cViewPr>
      <p:scale>
        <a:sx n="33" d="100"/>
        <a:sy n="33" d="100"/>
      </p:scale>
      <p:origin x="0" y="2592"/>
    </p:cViewPr>
    <p:sldLst>
      <p:sld r:id="rId1" collapse="1"/>
    </p:sldLst>
  </p:outlineViewPr>
  <p:notesTextViewPr>
    <p:cViewPr>
      <p:scale>
        <a:sx n="100" d="100"/>
        <a:sy n="100" d="100"/>
      </p:scale>
      <p:origin x="0" y="0"/>
    </p:cViewPr>
  </p:notesTextViewPr>
  <p:sorterViewPr>
    <p:cViewPr>
      <p:scale>
        <a:sx n="100" d="100"/>
        <a:sy n="100" d="100"/>
      </p:scale>
      <p:origin x="0" y="6912"/>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printerSettings" Target="printerSettings/printerSettings1.bin"/><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heme" Target="theme/theme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_rels/viewProps.xml.rels><?xml version="1.0" encoding="UTF-8" standalone="yes"?>
<Relationships xmlns="http://schemas.openxmlformats.org/package/2006/relationships"><Relationship Id="rId1"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 Id="rId2"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4.emf"/><Relationship Id="rId3" Type="http://schemas.openxmlformats.org/officeDocument/2006/relationships/image" Target="../media/image6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EB2ADC72-0B41-0045-A1D4-43820EE39616}" type="datetimeFigureOut">
              <a:rPr kumimoji="1" lang="zh-CN" altLang="en-US" smtClean="0"/>
              <a:t>10/11/17</a:t>
            </a:fld>
            <a:endParaRPr kumimoji="1" lang="zh-CN" altLang="en-US"/>
          </a:p>
        </p:txBody>
      </p:sp>
      <p:sp>
        <p:nvSpPr>
          <p:cNvPr id="4" name="幻灯片图像占位符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1DDF7EEF-57DB-984F-BD6E-D724D0BB10FC}" type="slidenum">
              <a:rPr kumimoji="1" lang="zh-CN" altLang="en-US" smtClean="0"/>
              <a:t>‹#›</a:t>
            </a:fld>
            <a:endParaRPr kumimoji="1" lang="zh-CN" altLang="en-US"/>
          </a:p>
        </p:txBody>
      </p:sp>
    </p:spTree>
    <p:extLst>
      <p:ext uri="{BB962C8B-B14F-4D97-AF65-F5344CB8AC3E}">
        <p14:creationId xmlns:p14="http://schemas.microsoft.com/office/powerpoint/2010/main" val="21543286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6F4AED5-0D90-408C-BE82-407C9617AAC0}" type="slidenum">
              <a:rPr lang="zh-CN" altLang="en-US" smtClean="0"/>
              <a:pPr/>
              <a:t>1</a:t>
            </a:fld>
            <a:endParaRPr lang="zh-CN" altLang="en-US"/>
          </a:p>
        </p:txBody>
      </p:sp>
    </p:spTree>
    <p:extLst>
      <p:ext uri="{BB962C8B-B14F-4D97-AF65-F5344CB8AC3E}">
        <p14:creationId xmlns:p14="http://schemas.microsoft.com/office/powerpoint/2010/main" val="1737588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Times New Roman" charset="0"/>
                <a:ea typeface="宋体" charset="0"/>
                <a:cs typeface="宋体" charset="0"/>
              </a:defRPr>
            </a:lvl1pPr>
            <a:lvl2pPr marL="742950" indent="-285750">
              <a:defRPr kumimoji="1" sz="1200">
                <a:solidFill>
                  <a:schemeClr val="tx1"/>
                </a:solidFill>
                <a:latin typeface="Times New Roman" charset="0"/>
                <a:ea typeface="宋体" charset="0"/>
              </a:defRPr>
            </a:lvl2pPr>
            <a:lvl3pPr marL="1143000" indent="-228600">
              <a:defRPr kumimoji="1" sz="1200">
                <a:solidFill>
                  <a:schemeClr val="tx1"/>
                </a:solidFill>
                <a:latin typeface="Times New Roman" charset="0"/>
                <a:ea typeface="宋体" charset="0"/>
              </a:defRPr>
            </a:lvl3pPr>
            <a:lvl4pPr marL="1600200" indent="-228600">
              <a:defRPr kumimoji="1" sz="1200">
                <a:solidFill>
                  <a:schemeClr val="tx1"/>
                </a:solidFill>
                <a:latin typeface="Times New Roman" charset="0"/>
                <a:ea typeface="宋体" charset="0"/>
              </a:defRPr>
            </a:lvl4pPr>
            <a:lvl5pPr marL="2057400" indent="-228600">
              <a:defRPr kumimoji="1" sz="1200">
                <a:solidFill>
                  <a:schemeClr val="tx1"/>
                </a:solidFill>
                <a:latin typeface="Times New Roman" charset="0"/>
                <a:ea typeface="宋体" charset="0"/>
              </a:defRPr>
            </a:lvl5pPr>
            <a:lvl6pPr marL="2514600" indent="-228600" eaLnBrk="0" fontAlgn="base" hangingPunct="0">
              <a:spcBef>
                <a:spcPct val="30000"/>
              </a:spcBef>
              <a:spcAft>
                <a:spcPct val="0"/>
              </a:spcAft>
              <a:defRPr kumimoji="1" sz="1200">
                <a:solidFill>
                  <a:schemeClr val="tx1"/>
                </a:solidFill>
                <a:latin typeface="Times New Roman" charset="0"/>
                <a:ea typeface="宋体" charset="0"/>
              </a:defRPr>
            </a:lvl6pPr>
            <a:lvl7pPr marL="2971800" indent="-228600" eaLnBrk="0" fontAlgn="base" hangingPunct="0">
              <a:spcBef>
                <a:spcPct val="30000"/>
              </a:spcBef>
              <a:spcAft>
                <a:spcPct val="0"/>
              </a:spcAft>
              <a:defRPr kumimoji="1" sz="1200">
                <a:solidFill>
                  <a:schemeClr val="tx1"/>
                </a:solidFill>
                <a:latin typeface="Times New Roman" charset="0"/>
                <a:ea typeface="宋体" charset="0"/>
              </a:defRPr>
            </a:lvl7pPr>
            <a:lvl8pPr marL="3429000" indent="-228600" eaLnBrk="0" fontAlgn="base" hangingPunct="0">
              <a:spcBef>
                <a:spcPct val="30000"/>
              </a:spcBef>
              <a:spcAft>
                <a:spcPct val="0"/>
              </a:spcAft>
              <a:defRPr kumimoji="1" sz="1200">
                <a:solidFill>
                  <a:schemeClr val="tx1"/>
                </a:solidFill>
                <a:latin typeface="Times New Roman" charset="0"/>
                <a:ea typeface="宋体" charset="0"/>
              </a:defRPr>
            </a:lvl8pPr>
            <a:lvl9pPr marL="3886200" indent="-228600" eaLnBrk="0" fontAlgn="base" hangingPunct="0">
              <a:spcBef>
                <a:spcPct val="30000"/>
              </a:spcBef>
              <a:spcAft>
                <a:spcPct val="0"/>
              </a:spcAft>
              <a:defRPr kumimoji="1" sz="1200">
                <a:solidFill>
                  <a:schemeClr val="tx1"/>
                </a:solidFill>
                <a:latin typeface="Times New Roman" charset="0"/>
                <a:ea typeface="宋体" charset="0"/>
              </a:defRPr>
            </a:lvl9pPr>
          </a:lstStyle>
          <a:p>
            <a:fld id="{2D68CF10-6B59-204D-8835-6390E5C9215E}" type="slidenum">
              <a:rPr lang="zh-CN" altLang="en-US"/>
              <a:pPr/>
              <a:t>55</a:t>
            </a:fld>
            <a:endParaRPr lang="en-US" altLang="zh-CN"/>
          </a:p>
        </p:txBody>
      </p:sp>
      <p:sp>
        <p:nvSpPr>
          <p:cNvPr id="109571" name="Rectangle 2"/>
          <p:cNvSpPr>
            <a:spLocks noChangeArrowheads="1" noTextEdit="1"/>
          </p:cNvSpPr>
          <p:nvPr>
            <p:ph type="sldImg"/>
          </p:nvPr>
        </p:nvSpPr>
        <p:spPr>
          <a:solidFill>
            <a:srgbClr val="FFFFFF"/>
          </a:solidFill>
          <a:ln/>
        </p:spPr>
      </p:sp>
      <p:sp>
        <p:nvSpPr>
          <p:cNvPr id="109572" name="Rectangle 3"/>
          <p:cNvSpPr>
            <a:spLocks noChangeArrowheads="1"/>
          </p:cNvSpPr>
          <p:nvPr>
            <p:ph type="body" idx="1"/>
          </p:nvPr>
        </p:nvSpPr>
        <p:spPr>
          <a:xfrm>
            <a:off x="679768" y="4715907"/>
            <a:ext cx="5438140" cy="4467701"/>
          </a:xfrm>
          <a:solidFill>
            <a:srgbClr val="FFFFFF"/>
          </a:solidFill>
          <a:ln>
            <a:solidFill>
              <a:srgbClr val="000000"/>
            </a:solidFill>
          </a:ln>
          <a:extLst>
            <a:ext uri="{FAA26D3D-D897-4be2-8F04-BA451C77F1D7}">
              <ma14:placeholderFlag xmlns:ma14="http://schemas.microsoft.com/office/mac/drawingml/2011/main" val="1"/>
            </a:ext>
          </a:extLst>
        </p:spPr>
        <p:txBody>
          <a:bodyPr/>
          <a:lstStyle/>
          <a:p>
            <a:pPr eaLnBrk="1" hangingPunct="1"/>
            <a:endParaRPr lang="zh-CN" altLang="en-US">
              <a:latin typeface="Times New Roman" charset="0"/>
              <a:ea typeface="宋体"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cs typeface="ＭＳ Ｐゴシック" charset="0"/>
              </a:defRPr>
            </a:lvl2pPr>
            <a:lvl3pPr marL="1143000" indent="-228600">
              <a:defRPr>
                <a:solidFill>
                  <a:schemeClr val="tx1"/>
                </a:solidFill>
                <a:latin typeface="Calibri" charset="0"/>
                <a:ea typeface="ＭＳ Ｐゴシック" charset="0"/>
                <a:cs typeface="ＭＳ Ｐゴシック" charset="0"/>
              </a:defRPr>
            </a:lvl3pPr>
            <a:lvl4pPr marL="1600200" indent="-228600">
              <a:defRPr>
                <a:solidFill>
                  <a:schemeClr val="tx1"/>
                </a:solidFill>
                <a:latin typeface="Calibri" charset="0"/>
                <a:ea typeface="ＭＳ Ｐゴシック" charset="0"/>
                <a:cs typeface="ＭＳ Ｐゴシック" charset="0"/>
              </a:defRPr>
            </a:lvl4pPr>
            <a:lvl5pPr marL="2057400" indent="-228600">
              <a:defRPr>
                <a:solidFill>
                  <a:schemeClr val="tx1"/>
                </a:solidFill>
                <a:latin typeface="Calibri" charset="0"/>
                <a:ea typeface="ＭＳ Ｐゴシック" charset="0"/>
                <a:cs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cs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cs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cs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cs typeface="ＭＳ Ｐゴシック" charset="0"/>
              </a:defRPr>
            </a:lvl9pPr>
          </a:lstStyle>
          <a:p>
            <a:pPr fontAlgn="base">
              <a:spcBef>
                <a:spcPct val="0"/>
              </a:spcBef>
              <a:spcAft>
                <a:spcPct val="0"/>
              </a:spcAft>
            </a:pPr>
            <a:fld id="{7F14BA49-DB60-444C-8E2B-BE145BE4C25F}" type="slidenum">
              <a:rPr lang="en-US" altLang="zh-CN"/>
              <a:pPr fontAlgn="base">
                <a:spcBef>
                  <a:spcPct val="0"/>
                </a:spcBef>
                <a:spcAft>
                  <a:spcPct val="0"/>
                </a:spcAft>
              </a:pPr>
              <a:t>75</a:t>
            </a:fld>
            <a:endParaRPr lang="en-US" altLang="zh-CN"/>
          </a:p>
        </p:txBody>
      </p:sp>
      <p:sp>
        <p:nvSpPr>
          <p:cNvPr id="19458"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9459" name="Rectangle 3"/>
          <p:cNvSpPr>
            <a:spLocks noGrp="1" noChangeArrowheads="1"/>
          </p:cNvSpPr>
          <p:nvPr>
            <p:ph type="body" idx="1"/>
          </p:nvPr>
        </p:nvSpPr>
        <p:spPr bwMode="auto">
          <a:xfrm>
            <a:off x="906357" y="4715907"/>
            <a:ext cx="4984962" cy="446770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de-DE">
                <a:latin typeface="Calibri" charset="0"/>
              </a:rPr>
              <a:t>Identical is not correct: corrrect is that the c</a:t>
            </a:r>
            <a:endParaRPr lang="en-US" altLang="zh-CN">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en-US" altLang="zh-CN" dirty="0" smtClean="0"/>
              <a:t>The </a:t>
            </a:r>
            <a:r>
              <a:rPr lang="en-US" altLang="zh-CN" dirty="0" err="1" smtClean="0"/>
              <a:t>pagerank</a:t>
            </a:r>
            <a:r>
              <a:rPr lang="en-US" altLang="zh-CN" dirty="0" smtClean="0"/>
              <a:t> considers the global properties of the network. At the time of its development, there are only 10 million webpage. In 2015, there are 10 billion webpages in the world. </a:t>
            </a:r>
            <a:r>
              <a:rPr lang="en-US" altLang="zh-CN" dirty="0" err="1" smtClean="0"/>
              <a:t>Pagerank</a:t>
            </a:r>
            <a:r>
              <a:rPr lang="en-US" altLang="zh-CN" dirty="0" smtClean="0"/>
              <a:t> can handle the ranking of such large number of webpages efficiently.</a:t>
            </a:r>
            <a:endParaRPr lang="zh-CN" altLang="en-US" dirty="0"/>
          </a:p>
        </p:txBody>
      </p:sp>
      <p:sp>
        <p:nvSpPr>
          <p:cNvPr id="4" name="幻灯片编号占位符 3"/>
          <p:cNvSpPr>
            <a:spLocks noGrp="1"/>
          </p:cNvSpPr>
          <p:nvPr>
            <p:ph type="sldNum" sz="quarter" idx="5"/>
          </p:nvPr>
        </p:nvSpPr>
        <p:spPr/>
        <p:txBody>
          <a:bodyPr/>
          <a:lstStyle/>
          <a:p>
            <a:pPr>
              <a:defRPr/>
            </a:pPr>
            <a:fld id="{293E1C69-2634-F14A-9085-B029C1F76817}" type="slidenum">
              <a:rPr kumimoji="1" lang="zh-CN" altLang="en-US" smtClean="0">
                <a:solidFill>
                  <a:prstClr val="black"/>
                </a:solidFill>
                <a:latin typeface="Calibri"/>
                <a:ea typeface="宋体"/>
              </a:rPr>
              <a:pPr>
                <a:defRPr/>
              </a:pPr>
              <a:t>89</a:t>
            </a:fld>
            <a:endParaRPr kumimoji="1" lang="zh-CN" altLang="en-US">
              <a:solidFill>
                <a:prstClr val="black"/>
              </a:solidFill>
              <a:latin typeface="Calibri"/>
              <a:ea typeface="宋体"/>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66ADCCD-0966-F440-911A-BBEF3EC1C38F}" type="slidenum">
              <a:rPr lang="en-US" altLang="zh-CN"/>
              <a:pPr>
                <a:defRPr/>
              </a:pPr>
              <a:t>23</a:t>
            </a:fld>
            <a:endParaRPr lang="en-US" altLang="zh-CN"/>
          </a:p>
        </p:txBody>
      </p:sp>
      <p:sp>
        <p:nvSpPr>
          <p:cNvPr id="4321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32131" name="Rectangle 3"/>
          <p:cNvSpPr>
            <a:spLocks noGrp="1" noChangeArrowheads="1"/>
          </p:cNvSpPr>
          <p:nvPr>
            <p:ph type="body" idx="1"/>
          </p:nvPr>
        </p:nvSpPr>
        <p:spPr/>
        <p:txBody>
          <a:bodyPr/>
          <a:lstStyle/>
          <a:p>
            <a:pPr>
              <a:defRPr/>
            </a:pPr>
            <a:endParaRPr kumimoji="0" lang="zh-CN" altLang="en-US" smtClean="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B75EBDE-E1E4-8740-96A1-4405446ABFEF}" type="slidenum">
              <a:rPr lang="en-US" altLang="zh-CN"/>
              <a:pPr>
                <a:defRPr/>
              </a:pPr>
              <a:t>24</a:t>
            </a:fld>
            <a:endParaRPr lang="en-US" altLang="zh-CN"/>
          </a:p>
        </p:txBody>
      </p:sp>
      <p:sp>
        <p:nvSpPr>
          <p:cNvPr id="4331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33155" name="Rectangle 3"/>
          <p:cNvSpPr>
            <a:spLocks noGrp="1" noChangeArrowheads="1"/>
          </p:cNvSpPr>
          <p:nvPr>
            <p:ph type="body" idx="1"/>
          </p:nvPr>
        </p:nvSpPr>
        <p:spPr/>
        <p:txBody>
          <a:bodyPr/>
          <a:lstStyle/>
          <a:p>
            <a:pPr>
              <a:defRPr/>
            </a:pPr>
            <a:endParaRPr kumimoji="0" lang="zh-CN" altLang="en-US" smtClean="0">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F6168CE-2C70-DA46-9149-7211DF4EF1EA}" type="slidenum">
              <a:rPr lang="en-US" altLang="zh-CN"/>
              <a:pPr>
                <a:defRPr/>
              </a:pPr>
              <a:t>25</a:t>
            </a:fld>
            <a:endParaRPr lang="en-US" altLang="zh-CN"/>
          </a:p>
        </p:txBody>
      </p:sp>
      <p:sp>
        <p:nvSpPr>
          <p:cNvPr id="4341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34179" name="Rectangle 3"/>
          <p:cNvSpPr>
            <a:spLocks noGrp="1" noChangeArrowheads="1"/>
          </p:cNvSpPr>
          <p:nvPr>
            <p:ph type="body" idx="1"/>
          </p:nvPr>
        </p:nvSpPr>
        <p:spPr/>
        <p:txBody>
          <a:bodyPr/>
          <a:lstStyle/>
          <a:p>
            <a:pPr>
              <a:defRPr/>
            </a:pPr>
            <a:endParaRPr kumimoji="0" lang="zh-CN" altLang="en-US" smtClean="0">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F6168CE-2C70-DA46-9149-7211DF4EF1EA}" type="slidenum">
              <a:rPr lang="en-US" altLang="zh-CN"/>
              <a:pPr>
                <a:defRPr/>
              </a:pPr>
              <a:t>26</a:t>
            </a:fld>
            <a:endParaRPr lang="en-US" altLang="zh-CN"/>
          </a:p>
        </p:txBody>
      </p:sp>
      <p:sp>
        <p:nvSpPr>
          <p:cNvPr id="4341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34179" name="Rectangle 3"/>
          <p:cNvSpPr>
            <a:spLocks noGrp="1" noChangeArrowheads="1"/>
          </p:cNvSpPr>
          <p:nvPr>
            <p:ph type="body" idx="1"/>
          </p:nvPr>
        </p:nvSpPr>
        <p:spPr/>
        <p:txBody>
          <a:bodyPr/>
          <a:lstStyle/>
          <a:p>
            <a:pPr>
              <a:defRPr/>
            </a:pPr>
            <a:endParaRPr kumimoji="0" lang="zh-CN" altLang="en-US" smtClean="0">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F6168CE-2C70-DA46-9149-7211DF4EF1EA}" type="slidenum">
              <a:rPr lang="en-US" altLang="zh-CN"/>
              <a:pPr>
                <a:defRPr/>
              </a:pPr>
              <a:t>27</a:t>
            </a:fld>
            <a:endParaRPr lang="en-US" altLang="zh-CN"/>
          </a:p>
        </p:txBody>
      </p:sp>
      <p:sp>
        <p:nvSpPr>
          <p:cNvPr id="4341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34179" name="Rectangle 3"/>
          <p:cNvSpPr>
            <a:spLocks noGrp="1" noChangeArrowheads="1"/>
          </p:cNvSpPr>
          <p:nvPr>
            <p:ph type="body" idx="1"/>
          </p:nvPr>
        </p:nvSpPr>
        <p:spPr/>
        <p:txBody>
          <a:bodyPr/>
          <a:lstStyle/>
          <a:p>
            <a:pPr>
              <a:defRPr/>
            </a:pPr>
            <a:endParaRPr kumimoji="0" lang="zh-CN" altLang="en-US" smtClean="0">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cs typeface="ＭＳ Ｐゴシック" charset="0"/>
              </a:defRPr>
            </a:lvl2pPr>
            <a:lvl3pPr marL="1143000" indent="-228600">
              <a:defRPr>
                <a:solidFill>
                  <a:schemeClr val="tx1"/>
                </a:solidFill>
                <a:latin typeface="Calibri" charset="0"/>
                <a:ea typeface="ＭＳ Ｐゴシック" charset="0"/>
                <a:cs typeface="ＭＳ Ｐゴシック" charset="0"/>
              </a:defRPr>
            </a:lvl3pPr>
            <a:lvl4pPr marL="1600200" indent="-228600">
              <a:defRPr>
                <a:solidFill>
                  <a:schemeClr val="tx1"/>
                </a:solidFill>
                <a:latin typeface="Calibri" charset="0"/>
                <a:ea typeface="ＭＳ Ｐゴシック" charset="0"/>
                <a:cs typeface="ＭＳ Ｐゴシック" charset="0"/>
              </a:defRPr>
            </a:lvl4pPr>
            <a:lvl5pPr marL="2057400" indent="-228600">
              <a:defRPr>
                <a:solidFill>
                  <a:schemeClr val="tx1"/>
                </a:solidFill>
                <a:latin typeface="Calibri" charset="0"/>
                <a:ea typeface="ＭＳ Ｐゴシック" charset="0"/>
                <a:cs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cs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cs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cs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cs typeface="ＭＳ Ｐゴシック" charset="0"/>
              </a:defRPr>
            </a:lvl9pPr>
          </a:lstStyle>
          <a:p>
            <a:pPr fontAlgn="base">
              <a:spcBef>
                <a:spcPct val="0"/>
              </a:spcBef>
              <a:spcAft>
                <a:spcPct val="0"/>
              </a:spcAft>
            </a:pPr>
            <a:fld id="{AD6403E7-FA91-5F4C-9BE0-FA09F03B401D}" type="slidenum">
              <a:rPr lang="en-US" altLang="zh-CN"/>
              <a:pPr fontAlgn="base">
                <a:spcBef>
                  <a:spcPct val="0"/>
                </a:spcBef>
                <a:spcAft>
                  <a:spcPct val="0"/>
                </a:spcAft>
              </a:pPr>
              <a:t>36</a:t>
            </a:fld>
            <a:endParaRPr lang="en-US" altLang="zh-CN"/>
          </a:p>
        </p:txBody>
      </p:sp>
      <p:sp>
        <p:nvSpPr>
          <p:cNvPr id="7987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987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de-DE">
                <a:latin typeface="Calibri" charset="0"/>
              </a:rPr>
              <a:t>But we didn‘t give up the hope to find DNA from yet another homin lineage. So we kept screening to eventually find some so far undescribed genetic lineage. As the most promissing area for that we consider East and Northern Asia, since the south of Asia as well as Africa are to warm and Europe was hold in the last couple of hundred thousand years by Neandertals. So we started a project in China to study chinese fossils and kept on screening other potenially human fossils from Russia and Central Asia.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Times New Roman" charset="0"/>
                <a:ea typeface="宋体" charset="0"/>
                <a:cs typeface="宋体" charset="0"/>
              </a:defRPr>
            </a:lvl1pPr>
            <a:lvl2pPr marL="742950" indent="-285750">
              <a:defRPr kumimoji="1" sz="1200">
                <a:solidFill>
                  <a:schemeClr val="tx1"/>
                </a:solidFill>
                <a:latin typeface="Times New Roman" charset="0"/>
                <a:ea typeface="宋体" charset="0"/>
              </a:defRPr>
            </a:lvl2pPr>
            <a:lvl3pPr marL="1143000" indent="-228600">
              <a:defRPr kumimoji="1" sz="1200">
                <a:solidFill>
                  <a:schemeClr val="tx1"/>
                </a:solidFill>
                <a:latin typeface="Times New Roman" charset="0"/>
                <a:ea typeface="宋体" charset="0"/>
              </a:defRPr>
            </a:lvl3pPr>
            <a:lvl4pPr marL="1600200" indent="-228600">
              <a:defRPr kumimoji="1" sz="1200">
                <a:solidFill>
                  <a:schemeClr val="tx1"/>
                </a:solidFill>
                <a:latin typeface="Times New Roman" charset="0"/>
                <a:ea typeface="宋体" charset="0"/>
              </a:defRPr>
            </a:lvl4pPr>
            <a:lvl5pPr marL="2057400" indent="-228600">
              <a:defRPr kumimoji="1" sz="1200">
                <a:solidFill>
                  <a:schemeClr val="tx1"/>
                </a:solidFill>
                <a:latin typeface="Times New Roman" charset="0"/>
                <a:ea typeface="宋体" charset="0"/>
              </a:defRPr>
            </a:lvl5pPr>
            <a:lvl6pPr marL="2514600" indent="-228600" eaLnBrk="0" fontAlgn="base" hangingPunct="0">
              <a:spcBef>
                <a:spcPct val="30000"/>
              </a:spcBef>
              <a:spcAft>
                <a:spcPct val="0"/>
              </a:spcAft>
              <a:defRPr kumimoji="1" sz="1200">
                <a:solidFill>
                  <a:schemeClr val="tx1"/>
                </a:solidFill>
                <a:latin typeface="Times New Roman" charset="0"/>
                <a:ea typeface="宋体" charset="0"/>
              </a:defRPr>
            </a:lvl6pPr>
            <a:lvl7pPr marL="2971800" indent="-228600" eaLnBrk="0" fontAlgn="base" hangingPunct="0">
              <a:spcBef>
                <a:spcPct val="30000"/>
              </a:spcBef>
              <a:spcAft>
                <a:spcPct val="0"/>
              </a:spcAft>
              <a:defRPr kumimoji="1" sz="1200">
                <a:solidFill>
                  <a:schemeClr val="tx1"/>
                </a:solidFill>
                <a:latin typeface="Times New Roman" charset="0"/>
                <a:ea typeface="宋体" charset="0"/>
              </a:defRPr>
            </a:lvl7pPr>
            <a:lvl8pPr marL="3429000" indent="-228600" eaLnBrk="0" fontAlgn="base" hangingPunct="0">
              <a:spcBef>
                <a:spcPct val="30000"/>
              </a:spcBef>
              <a:spcAft>
                <a:spcPct val="0"/>
              </a:spcAft>
              <a:defRPr kumimoji="1" sz="1200">
                <a:solidFill>
                  <a:schemeClr val="tx1"/>
                </a:solidFill>
                <a:latin typeface="Times New Roman" charset="0"/>
                <a:ea typeface="宋体" charset="0"/>
              </a:defRPr>
            </a:lvl8pPr>
            <a:lvl9pPr marL="3886200" indent="-228600" eaLnBrk="0" fontAlgn="base" hangingPunct="0">
              <a:spcBef>
                <a:spcPct val="30000"/>
              </a:spcBef>
              <a:spcAft>
                <a:spcPct val="0"/>
              </a:spcAft>
              <a:defRPr kumimoji="1" sz="1200">
                <a:solidFill>
                  <a:schemeClr val="tx1"/>
                </a:solidFill>
                <a:latin typeface="Times New Roman" charset="0"/>
                <a:ea typeface="宋体" charset="0"/>
              </a:defRPr>
            </a:lvl9pPr>
          </a:lstStyle>
          <a:p>
            <a:fld id="{FE99F426-FC39-824C-B5DE-4C6B57B7CA1D}" type="slidenum">
              <a:rPr lang="zh-CN" altLang="en-US"/>
              <a:pPr/>
              <a:t>42</a:t>
            </a:fld>
            <a:endParaRPr lang="en-US" altLang="zh-CN"/>
          </a:p>
        </p:txBody>
      </p:sp>
      <p:sp>
        <p:nvSpPr>
          <p:cNvPr id="112643" name="Rectangle 2"/>
          <p:cNvSpPr>
            <a:spLocks noChangeArrowheads="1" noTextEdit="1"/>
          </p:cNvSpPr>
          <p:nvPr>
            <p:ph type="sldImg"/>
          </p:nvPr>
        </p:nvSpPr>
        <p:spPr>
          <a:ln/>
        </p:spPr>
      </p:sp>
      <p:sp>
        <p:nvSpPr>
          <p:cNvPr id="112644" name="Rectangle 3"/>
          <p:cNvSpPr>
            <a:spLocks noGrp="1" noChangeArrowheads="1"/>
          </p:cNvSpPr>
          <p:nvPr>
            <p:ph type="body" idx="1"/>
          </p:nvPr>
        </p:nvSpPr>
        <p:spPr>
          <a:xfrm>
            <a:off x="679768" y="4715907"/>
            <a:ext cx="5438140" cy="44677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Times New Roman" charset="0"/>
                <a:ea typeface="宋体" charset="0"/>
              </a:rPr>
              <a:t>这个</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200">
                <a:solidFill>
                  <a:schemeClr val="tx1"/>
                </a:solidFill>
                <a:latin typeface="Times New Roman" charset="0"/>
                <a:ea typeface="宋体" charset="0"/>
                <a:cs typeface="宋体" charset="0"/>
              </a:defRPr>
            </a:lvl1pPr>
            <a:lvl2pPr marL="742950" indent="-285750">
              <a:defRPr kumimoji="1" sz="1200">
                <a:solidFill>
                  <a:schemeClr val="tx1"/>
                </a:solidFill>
                <a:latin typeface="Times New Roman" charset="0"/>
                <a:ea typeface="宋体" charset="0"/>
              </a:defRPr>
            </a:lvl2pPr>
            <a:lvl3pPr marL="1143000" indent="-228600">
              <a:defRPr kumimoji="1" sz="1200">
                <a:solidFill>
                  <a:schemeClr val="tx1"/>
                </a:solidFill>
                <a:latin typeface="Times New Roman" charset="0"/>
                <a:ea typeface="宋体" charset="0"/>
              </a:defRPr>
            </a:lvl3pPr>
            <a:lvl4pPr marL="1600200" indent="-228600">
              <a:defRPr kumimoji="1" sz="1200">
                <a:solidFill>
                  <a:schemeClr val="tx1"/>
                </a:solidFill>
                <a:latin typeface="Times New Roman" charset="0"/>
                <a:ea typeface="宋体" charset="0"/>
              </a:defRPr>
            </a:lvl4pPr>
            <a:lvl5pPr marL="2057400" indent="-228600">
              <a:defRPr kumimoji="1" sz="1200">
                <a:solidFill>
                  <a:schemeClr val="tx1"/>
                </a:solidFill>
                <a:latin typeface="Times New Roman" charset="0"/>
                <a:ea typeface="宋体" charset="0"/>
              </a:defRPr>
            </a:lvl5pPr>
            <a:lvl6pPr marL="2514600" indent="-228600" eaLnBrk="0" fontAlgn="base" hangingPunct="0">
              <a:spcBef>
                <a:spcPct val="30000"/>
              </a:spcBef>
              <a:spcAft>
                <a:spcPct val="0"/>
              </a:spcAft>
              <a:defRPr kumimoji="1" sz="1200">
                <a:solidFill>
                  <a:schemeClr val="tx1"/>
                </a:solidFill>
                <a:latin typeface="Times New Roman" charset="0"/>
                <a:ea typeface="宋体" charset="0"/>
              </a:defRPr>
            </a:lvl6pPr>
            <a:lvl7pPr marL="2971800" indent="-228600" eaLnBrk="0" fontAlgn="base" hangingPunct="0">
              <a:spcBef>
                <a:spcPct val="30000"/>
              </a:spcBef>
              <a:spcAft>
                <a:spcPct val="0"/>
              </a:spcAft>
              <a:defRPr kumimoji="1" sz="1200">
                <a:solidFill>
                  <a:schemeClr val="tx1"/>
                </a:solidFill>
                <a:latin typeface="Times New Roman" charset="0"/>
                <a:ea typeface="宋体" charset="0"/>
              </a:defRPr>
            </a:lvl7pPr>
            <a:lvl8pPr marL="3429000" indent="-228600" eaLnBrk="0" fontAlgn="base" hangingPunct="0">
              <a:spcBef>
                <a:spcPct val="30000"/>
              </a:spcBef>
              <a:spcAft>
                <a:spcPct val="0"/>
              </a:spcAft>
              <a:defRPr kumimoji="1" sz="1200">
                <a:solidFill>
                  <a:schemeClr val="tx1"/>
                </a:solidFill>
                <a:latin typeface="Times New Roman" charset="0"/>
                <a:ea typeface="宋体" charset="0"/>
              </a:defRPr>
            </a:lvl8pPr>
            <a:lvl9pPr marL="3886200" indent="-228600" eaLnBrk="0" fontAlgn="base" hangingPunct="0">
              <a:spcBef>
                <a:spcPct val="30000"/>
              </a:spcBef>
              <a:spcAft>
                <a:spcPct val="0"/>
              </a:spcAft>
              <a:defRPr kumimoji="1" sz="1200">
                <a:solidFill>
                  <a:schemeClr val="tx1"/>
                </a:solidFill>
                <a:latin typeface="Times New Roman" charset="0"/>
                <a:ea typeface="宋体" charset="0"/>
              </a:defRPr>
            </a:lvl9pPr>
          </a:lstStyle>
          <a:p>
            <a:fld id="{53379AF6-66F3-2D4A-992B-B0DFD3F47E46}" type="slidenum">
              <a:rPr lang="zh-CN" altLang="en-US"/>
              <a:pPr/>
              <a:t>46</a:t>
            </a:fld>
            <a:endParaRPr lang="en-US" altLang="zh-CN"/>
          </a:p>
        </p:txBody>
      </p:sp>
      <p:sp>
        <p:nvSpPr>
          <p:cNvPr id="113667" name="Rectangle 2"/>
          <p:cNvSpPr>
            <a:spLocks noChangeArrowheads="1" noTextEdit="1"/>
          </p:cNvSpPr>
          <p:nvPr>
            <p:ph type="sldImg"/>
          </p:nvPr>
        </p:nvSpPr>
        <p:spPr>
          <a:ln/>
        </p:spPr>
      </p:sp>
      <p:sp>
        <p:nvSpPr>
          <p:cNvPr id="113668" name="Rectangle 3"/>
          <p:cNvSpPr>
            <a:spLocks noGrp="1" noChangeArrowheads="1"/>
          </p:cNvSpPr>
          <p:nvPr>
            <p:ph type="body" idx="1"/>
          </p:nvPr>
        </p:nvSpPr>
        <p:spPr>
          <a:xfrm>
            <a:off x="679768" y="4715907"/>
            <a:ext cx="5438140" cy="446770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Times New Roman" charset="0"/>
                <a:ea typeface="宋体" charset="0"/>
              </a:rPr>
              <a:t>从</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D2DC2781-C2F6-C948-83D1-306837BCADD4}" type="datetimeFigureOut">
              <a:rPr kumimoji="1" lang="zh-CN" altLang="en-US" smtClean="0"/>
              <a:t>10/11/17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4216889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2DC2781-C2F6-C948-83D1-306837BCADD4}" type="datetimeFigureOut">
              <a:rPr kumimoji="1" lang="zh-CN" altLang="en-US" smtClean="0"/>
              <a:t>10/11/17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1515245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2DC2781-C2F6-C948-83D1-306837BCADD4}" type="datetimeFigureOut">
              <a:rPr kumimoji="1" lang="zh-CN" altLang="en-US" smtClean="0"/>
              <a:t>10/11/17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3619271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2DC2781-C2F6-C948-83D1-306837BCADD4}" type="datetimeFigureOut">
              <a:rPr kumimoji="1" lang="zh-CN" altLang="en-US" smtClean="0"/>
              <a:t>10/11/17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2595509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D2DC2781-C2F6-C948-83D1-306837BCADD4}" type="datetimeFigureOut">
              <a:rPr kumimoji="1" lang="zh-CN" altLang="en-US" smtClean="0"/>
              <a:t>10/11/17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2173121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D2DC2781-C2F6-C948-83D1-306837BCADD4}" type="datetimeFigureOut">
              <a:rPr kumimoji="1" lang="zh-CN" altLang="en-US" smtClean="0"/>
              <a:t>10/11/17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2750772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D2DC2781-C2F6-C948-83D1-306837BCADD4}" type="datetimeFigureOut">
              <a:rPr kumimoji="1" lang="zh-CN" altLang="en-US" smtClean="0"/>
              <a:t>10/11/17</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743372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D2DC2781-C2F6-C948-83D1-306837BCADD4}" type="datetimeFigureOut">
              <a:rPr kumimoji="1" lang="zh-CN" altLang="en-US" smtClean="0"/>
              <a:t>10/11/17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1912659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2DC2781-C2F6-C948-83D1-306837BCADD4}" type="datetimeFigureOut">
              <a:rPr kumimoji="1" lang="zh-CN" altLang="en-US" smtClean="0"/>
              <a:t>10/11/17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907751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D2DC2781-C2F6-C948-83D1-306837BCADD4}" type="datetimeFigureOut">
              <a:rPr kumimoji="1" lang="zh-CN" altLang="en-US" smtClean="0"/>
              <a:t>10/11/17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3613117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D2DC2781-C2F6-C948-83D1-306837BCADD4}" type="datetimeFigureOut">
              <a:rPr kumimoji="1" lang="zh-CN" altLang="en-US" smtClean="0"/>
              <a:t>10/11/17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6002223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C2781-C2F6-C948-83D1-306837BCADD4}" type="datetimeFigureOut">
              <a:rPr kumimoji="1" lang="zh-CN" altLang="en-US" smtClean="0"/>
              <a:t>10/11/17</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4AFF79-C676-DD49-8962-7F14195332BB}" type="slidenum">
              <a:rPr kumimoji="1" lang="zh-CN" altLang="en-US" smtClean="0"/>
              <a:t>‹#›</a:t>
            </a:fld>
            <a:endParaRPr kumimoji="1" lang="zh-CN" altLang="en-US"/>
          </a:p>
        </p:txBody>
      </p:sp>
    </p:spTree>
    <p:extLst>
      <p:ext uri="{BB962C8B-B14F-4D97-AF65-F5344CB8AC3E}">
        <p14:creationId xmlns:p14="http://schemas.microsoft.com/office/powerpoint/2010/main" val="2910843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Microsoft___1.bin"/><Relationship Id="rId5" Type="http://schemas.openxmlformats.org/officeDocument/2006/relationships/image" Target="../media/image2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27.emf"/><Relationship Id="rId6" Type="http://schemas.openxmlformats.org/officeDocument/2006/relationships/oleObject" Target="../embeddings/Microsoft___2.bin"/><Relationship Id="rId7" Type="http://schemas.openxmlformats.org/officeDocument/2006/relationships/image" Target="../media/image28.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3.xml.rels><?xml version="1.0" encoding="UTF-8" standalone="yes"?>
<Relationships xmlns="http://schemas.openxmlformats.org/package/2006/relationships"><Relationship Id="rId3" Type="http://schemas.openxmlformats.org/officeDocument/2006/relationships/hyperlink" Target="http://upload.wikimedia.org/wikipedia/commons/c/cd/Origin_of_Species_title_page.jpg" TargetMode="External"/><Relationship Id="rId4"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oleObject" Target="../embeddings/Microsoft___3.bin"/><Relationship Id="rId5" Type="http://schemas.openxmlformats.org/officeDocument/2006/relationships/image" Target="../media/image48.e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1.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emf"/><Relationship Id="rId5" Type="http://schemas.openxmlformats.org/officeDocument/2006/relationships/image" Target="../media/image55.emf"/><Relationship Id="rId1" Type="http://schemas.openxmlformats.org/officeDocument/2006/relationships/slideLayout" Target="../slideLayouts/slideLayout7.xml"/><Relationship Id="rId2" Type="http://schemas.openxmlformats.org/officeDocument/2006/relationships/image" Target="../media/image52.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 Id="rId3" Type="http://schemas.openxmlformats.org/officeDocument/2006/relationships/image" Target="../media/image5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63.emf"/><Relationship Id="rId5" Type="http://schemas.openxmlformats.org/officeDocument/2006/relationships/oleObject" Target="../embeddings/oleObject3.bin"/><Relationship Id="rId6" Type="http://schemas.openxmlformats.org/officeDocument/2006/relationships/image" Target="../media/image64.emf"/><Relationship Id="rId7" Type="http://schemas.openxmlformats.org/officeDocument/2006/relationships/oleObject" Target="../embeddings/oleObject4.bin"/><Relationship Id="rId8" Type="http://schemas.openxmlformats.org/officeDocument/2006/relationships/image" Target="../media/image65.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2782" y="5004377"/>
            <a:ext cx="8136904" cy="1200328"/>
          </a:xfrm>
          <a:prstGeom prst="rect">
            <a:avLst/>
          </a:prstGeom>
          <a:noFill/>
        </p:spPr>
        <p:txBody>
          <a:bodyPr wrap="square" rtlCol="0">
            <a:spAutoFit/>
          </a:bodyPr>
          <a:lstStyle/>
          <a:p>
            <a:pPr algn="ctr"/>
            <a:r>
              <a:rPr lang="en-US" altLang="zh-CN" sz="2400" b="1" dirty="0" smtClean="0"/>
              <a:t>Laboratory of Network Computation</a:t>
            </a:r>
          </a:p>
          <a:p>
            <a:pPr algn="ctr"/>
            <a:r>
              <a:rPr lang="en-US" altLang="zh-CN" sz="2400" b="1" dirty="0" smtClean="0"/>
              <a:t>Institute </a:t>
            </a:r>
            <a:r>
              <a:rPr lang="en-US" altLang="zh-CN" sz="2400" b="1" dirty="0"/>
              <a:t>of </a:t>
            </a:r>
            <a:r>
              <a:rPr lang="en-US" altLang="zh-CN" sz="2400" b="1" dirty="0" smtClean="0"/>
              <a:t>Neuroscience</a:t>
            </a:r>
          </a:p>
          <a:p>
            <a:pPr algn="ctr"/>
            <a:r>
              <a:rPr lang="en-US" altLang="zh-CN" sz="2400" b="1" dirty="0" smtClean="0"/>
              <a:t> </a:t>
            </a:r>
            <a:r>
              <a:rPr lang="en-US" altLang="zh-CN" sz="2400" b="1" dirty="0"/>
              <a:t>Chinese Academy of Sciences</a:t>
            </a:r>
            <a:endParaRPr lang="en-US" altLang="zh-CN" sz="2400" b="1" dirty="0" smtClean="0">
              <a:latin typeface="黑体"/>
              <a:ea typeface="黑体"/>
              <a:cs typeface="黑体"/>
            </a:endParaRPr>
          </a:p>
        </p:txBody>
      </p:sp>
      <p:sp>
        <p:nvSpPr>
          <p:cNvPr id="8" name="标题 7"/>
          <p:cNvSpPr>
            <a:spLocks noGrp="1"/>
          </p:cNvSpPr>
          <p:nvPr>
            <p:ph type="ctrTitle"/>
          </p:nvPr>
        </p:nvSpPr>
        <p:spPr>
          <a:xfrm>
            <a:off x="563720" y="2197597"/>
            <a:ext cx="7920880" cy="1470025"/>
          </a:xfrm>
        </p:spPr>
        <p:txBody>
          <a:bodyPr>
            <a:normAutofit/>
          </a:bodyPr>
          <a:lstStyle/>
          <a:p>
            <a:r>
              <a:rPr lang="en-US" altLang="zh-CN" sz="4000" b="1" dirty="0" smtClean="0"/>
              <a:t>Molecular Evolution</a:t>
            </a:r>
            <a:endParaRPr lang="zh-CN" altLang="en-US" sz="4000" b="1" dirty="0">
              <a:latin typeface="黑体"/>
              <a:ea typeface="黑体"/>
              <a:cs typeface="黑体"/>
            </a:endParaRPr>
          </a:p>
        </p:txBody>
      </p:sp>
      <p:sp>
        <p:nvSpPr>
          <p:cNvPr id="2" name="矩形 1"/>
          <p:cNvSpPr/>
          <p:nvPr/>
        </p:nvSpPr>
        <p:spPr>
          <a:xfrm>
            <a:off x="3652559" y="4149365"/>
            <a:ext cx="1326580" cy="523220"/>
          </a:xfrm>
          <a:prstGeom prst="rect">
            <a:avLst/>
          </a:prstGeom>
        </p:spPr>
        <p:txBody>
          <a:bodyPr wrap="none">
            <a:spAutoFit/>
          </a:bodyPr>
          <a:lstStyle/>
          <a:p>
            <a:pPr lvl="0" algn="ctr"/>
            <a:r>
              <a:rPr lang="en-US" altLang="zh-CN" sz="2800" b="1" dirty="0" smtClean="0">
                <a:solidFill>
                  <a:prstClr val="black"/>
                </a:solidFill>
                <a:latin typeface="+mj-lt"/>
                <a:ea typeface="黑体"/>
                <a:cs typeface="黑体"/>
              </a:rPr>
              <a:t>Jun Yan</a:t>
            </a:r>
            <a:endParaRPr lang="en-US" altLang="zh-CN" sz="2800" b="1" dirty="0">
              <a:solidFill>
                <a:prstClr val="black"/>
              </a:solidFill>
              <a:latin typeface="+mj-lt"/>
              <a:ea typeface="黑体"/>
              <a:cs typeface="黑体"/>
            </a:endParaRPr>
          </a:p>
        </p:txBody>
      </p:sp>
      <p:sp>
        <p:nvSpPr>
          <p:cNvPr id="12" name="矩形 11"/>
          <p:cNvSpPr/>
          <p:nvPr/>
        </p:nvSpPr>
        <p:spPr bwMode="auto">
          <a:xfrm>
            <a:off x="1396539" y="598516"/>
            <a:ext cx="7414952" cy="532015"/>
          </a:xfrm>
          <a:prstGeom prst="rect">
            <a:avLst/>
          </a:prstGeom>
          <a:solidFill>
            <a:srgbClr val="214221"/>
          </a:solidFill>
          <a:ln w="19050">
            <a:solidFill>
              <a:schemeClr val="bg1"/>
            </a:solidFill>
            <a:round/>
            <a:headEnd/>
            <a:tailEnd/>
          </a:ln>
          <a:effectLst/>
          <a:extLst/>
        </p:spPr>
        <p:txBody>
          <a:bodyPr rtlCol="0" anchor="ctr"/>
          <a:lstStyle/>
          <a:p>
            <a:pPr algn="ctr"/>
            <a:endParaRPr lang="zh-CN" altLang="en-US"/>
          </a:p>
        </p:txBody>
      </p:sp>
      <p:pic>
        <p:nvPicPr>
          <p:cNvPr id="13"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11" y="195031"/>
            <a:ext cx="1356052" cy="1317886"/>
          </a:xfrm>
          <a:prstGeom prst="rect">
            <a:avLst/>
          </a:prstGeom>
        </p:spPr>
      </p:pic>
      <p:sp>
        <p:nvSpPr>
          <p:cNvPr id="14" name="TextBox 13"/>
          <p:cNvSpPr txBox="1"/>
          <p:nvPr/>
        </p:nvSpPr>
        <p:spPr>
          <a:xfrm>
            <a:off x="1853738" y="633690"/>
            <a:ext cx="3877985" cy="461665"/>
          </a:xfrm>
          <a:prstGeom prst="rect">
            <a:avLst/>
          </a:prstGeom>
          <a:noFill/>
        </p:spPr>
        <p:txBody>
          <a:bodyPr wrap="none" rtlCol="0">
            <a:spAutoFit/>
          </a:bodyPr>
          <a:lstStyle/>
          <a:p>
            <a:r>
              <a:rPr lang="zh-CN" altLang="en-US" sz="2400" dirty="0">
                <a:solidFill>
                  <a:schemeClr val="bg1"/>
                </a:solidFill>
                <a:latin typeface="华文行楷" panose="02010800040101010101" pitchFamily="2" charset="-122"/>
                <a:ea typeface="华文行楷" panose="02010800040101010101" pitchFamily="2" charset="-122"/>
              </a:rPr>
              <a:t>中国科学院神经科学研究所</a:t>
            </a:r>
            <a:endParaRPr lang="zh-CN" altLang="en-US" dirty="0">
              <a:solidFill>
                <a:schemeClr val="bg1"/>
              </a:solidFill>
              <a:latin typeface="华文行楷" panose="02010800040101010101" pitchFamily="2" charset="-122"/>
              <a:ea typeface="华文行楷" panose="02010800040101010101" pitchFamily="2" charset="-122"/>
            </a:endParaRPr>
          </a:p>
        </p:txBody>
      </p:sp>
      <p:sp>
        <p:nvSpPr>
          <p:cNvPr id="15" name="TextBox 14"/>
          <p:cNvSpPr txBox="1"/>
          <p:nvPr/>
        </p:nvSpPr>
        <p:spPr>
          <a:xfrm>
            <a:off x="1853738" y="229184"/>
            <a:ext cx="3728328" cy="369332"/>
          </a:xfrm>
          <a:prstGeom prst="rect">
            <a:avLst/>
          </a:prstGeom>
          <a:noFill/>
          <a:ln>
            <a:solidFill>
              <a:schemeClr val="bg1"/>
            </a:solidFill>
          </a:ln>
        </p:spPr>
        <p:txBody>
          <a:bodyPr wrap="none" rtlCol="0">
            <a:spAutoFit/>
          </a:bodyPr>
          <a:lstStyle/>
          <a:p>
            <a:r>
              <a:rPr lang="en-US" altLang="zh-CN" b="1" dirty="0" smtClean="0">
                <a:solidFill>
                  <a:srgbClr val="214221"/>
                </a:solidFill>
                <a:latin typeface="Times New Roman" panose="02020603050405020304" pitchFamily="18" charset="0"/>
                <a:cs typeface="Times New Roman" panose="02020603050405020304" pitchFamily="18" charset="0"/>
              </a:rPr>
              <a:t>INSTITUTE OF NEUROSCIENCE</a:t>
            </a:r>
            <a:endParaRPr lang="zh-CN" altLang="en-US" b="1" dirty="0">
              <a:solidFill>
                <a:srgbClr val="2142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458905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Matrix Exponential</a:t>
            </a:r>
            <a:endParaRPr kumimoji="1" lang="zh-CN" altLang="en-US" dirty="0"/>
          </a:p>
        </p:txBody>
      </p:sp>
      <p:pic>
        <p:nvPicPr>
          <p:cNvPr id="4" name="内容占位符 3"/>
          <p:cNvPicPr>
            <a:picLocks noGrp="1" noChangeAspect="1"/>
          </p:cNvPicPr>
          <p:nvPr>
            <p:ph idx="1"/>
          </p:nvPr>
        </p:nvPicPr>
        <p:blipFill>
          <a:blip r:embed="rId2"/>
          <a:srcRect l="-9086" r="-9086"/>
          <a:stretch>
            <a:fillRect/>
          </a:stretch>
        </p:blipFill>
        <p:spPr/>
      </p:pic>
    </p:spTree>
    <p:extLst>
      <p:ext uri="{BB962C8B-B14F-4D97-AF65-F5344CB8AC3E}">
        <p14:creationId xmlns:p14="http://schemas.microsoft.com/office/powerpoint/2010/main" val="32893691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Matrix Exponential</a:t>
            </a:r>
            <a:endParaRPr kumimoji="1" lang="zh-CN" altLang="en-US" dirty="0"/>
          </a:p>
        </p:txBody>
      </p:sp>
      <p:pic>
        <p:nvPicPr>
          <p:cNvPr id="5" name="内容占位符 4"/>
          <p:cNvPicPr>
            <a:picLocks noGrp="1" noChangeAspect="1"/>
          </p:cNvPicPr>
          <p:nvPr>
            <p:ph idx="1"/>
          </p:nvPr>
        </p:nvPicPr>
        <p:blipFill>
          <a:blip r:embed="rId2"/>
          <a:srcRect l="-8400" r="-8400"/>
          <a:stretch>
            <a:fillRect/>
          </a:stretch>
        </p:blipFill>
        <p:spPr/>
      </p:pic>
    </p:spTree>
    <p:extLst>
      <p:ext uri="{BB962C8B-B14F-4D97-AF65-F5344CB8AC3E}">
        <p14:creationId xmlns:p14="http://schemas.microsoft.com/office/powerpoint/2010/main" val="329928074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p:cNvPicPr>
            <a:picLocks noGrp="1" noChangeAspect="1"/>
          </p:cNvPicPr>
          <p:nvPr>
            <p:ph idx="1"/>
          </p:nvPr>
        </p:nvPicPr>
        <p:blipFill>
          <a:blip r:embed="rId2"/>
          <a:srcRect t="-4455" b="-4455"/>
          <a:stretch>
            <a:fillRect/>
          </a:stretch>
        </p:blipFill>
        <p:spPr/>
      </p:pic>
    </p:spTree>
    <p:extLst>
      <p:ext uri="{BB962C8B-B14F-4D97-AF65-F5344CB8AC3E}">
        <p14:creationId xmlns:p14="http://schemas.microsoft.com/office/powerpoint/2010/main" val="182982656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pic>
        <p:nvPicPr>
          <p:cNvPr id="4" name="内容占位符 3"/>
          <p:cNvPicPr>
            <a:picLocks noGrp="1" noChangeAspect="1"/>
          </p:cNvPicPr>
          <p:nvPr>
            <p:ph idx="1"/>
          </p:nvPr>
        </p:nvPicPr>
        <p:blipFill>
          <a:blip r:embed="rId2"/>
          <a:srcRect l="-9171" r="-9171"/>
          <a:stretch>
            <a:fillRect/>
          </a:stretch>
        </p:blipFill>
        <p:spPr/>
      </p:pic>
    </p:spTree>
    <p:extLst>
      <p:ext uri="{BB962C8B-B14F-4D97-AF65-F5344CB8AC3E}">
        <p14:creationId xmlns:p14="http://schemas.microsoft.com/office/powerpoint/2010/main" val="155140163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DNA Evolution as a Markov Process</a:t>
            </a:r>
            <a:endParaRPr kumimoji="1" lang="zh-CN" altLang="en-US" dirty="0"/>
          </a:p>
        </p:txBody>
      </p:sp>
      <p:pic>
        <p:nvPicPr>
          <p:cNvPr id="4" name="内容占位符 3"/>
          <p:cNvPicPr>
            <a:picLocks noGrp="1" noChangeAspect="1"/>
          </p:cNvPicPr>
          <p:nvPr>
            <p:ph idx="1"/>
          </p:nvPr>
        </p:nvPicPr>
        <p:blipFill>
          <a:blip r:embed="rId2"/>
          <a:srcRect l="-9109" r="-9109"/>
          <a:stretch>
            <a:fillRect/>
          </a:stretch>
        </p:blipFill>
        <p:spPr/>
      </p:pic>
    </p:spTree>
    <p:extLst>
      <p:ext uri="{BB962C8B-B14F-4D97-AF65-F5344CB8AC3E}">
        <p14:creationId xmlns:p14="http://schemas.microsoft.com/office/powerpoint/2010/main" val="149978295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Jukes and Cantor Model</a:t>
            </a:r>
            <a:endParaRPr kumimoji="1" lang="zh-CN" altLang="en-US" dirty="0"/>
          </a:p>
        </p:txBody>
      </p:sp>
      <p:pic>
        <p:nvPicPr>
          <p:cNvPr id="4" name="内容占位符 3"/>
          <p:cNvPicPr>
            <a:picLocks noGrp="1" noChangeAspect="1"/>
          </p:cNvPicPr>
          <p:nvPr>
            <p:ph idx="1"/>
          </p:nvPr>
        </p:nvPicPr>
        <p:blipFill>
          <a:blip r:embed="rId2"/>
          <a:srcRect l="-9014" r="-9014"/>
          <a:stretch>
            <a:fillRect/>
          </a:stretch>
        </p:blipFill>
        <p:spPr/>
      </p:pic>
    </p:spTree>
    <p:extLst>
      <p:ext uri="{BB962C8B-B14F-4D97-AF65-F5344CB8AC3E}">
        <p14:creationId xmlns:p14="http://schemas.microsoft.com/office/powerpoint/2010/main" val="240969989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rcRect l="-9958" r="-9958"/>
          <a:stretch>
            <a:fillRect/>
          </a:stretch>
        </p:blipFill>
        <p:spPr/>
      </p:pic>
      <p:sp>
        <p:nvSpPr>
          <p:cNvPr id="5" name="标题 1"/>
          <p:cNvSpPr>
            <a:spLocks noGrp="1"/>
          </p:cNvSpPr>
          <p:nvPr>
            <p:ph type="title"/>
          </p:nvPr>
        </p:nvSpPr>
        <p:spPr>
          <a:xfrm>
            <a:off x="457200" y="274638"/>
            <a:ext cx="8229600" cy="1143000"/>
          </a:xfrm>
        </p:spPr>
        <p:txBody>
          <a:bodyPr/>
          <a:lstStyle/>
          <a:p>
            <a:r>
              <a:rPr kumimoji="1" lang="en-US" altLang="zh-CN" dirty="0" smtClean="0"/>
              <a:t>Jukes and Cantor Model</a:t>
            </a:r>
            <a:endParaRPr kumimoji="1" lang="zh-CN" altLang="en-US" dirty="0"/>
          </a:p>
        </p:txBody>
      </p:sp>
    </p:spTree>
    <p:extLst>
      <p:ext uri="{BB962C8B-B14F-4D97-AF65-F5344CB8AC3E}">
        <p14:creationId xmlns:p14="http://schemas.microsoft.com/office/powerpoint/2010/main" val="92788180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Divergence increases over time</a:t>
            </a:r>
            <a:endParaRPr kumimoji="1" lang="zh-CN" altLang="en-US" dirty="0"/>
          </a:p>
        </p:txBody>
      </p:sp>
      <p:pic>
        <p:nvPicPr>
          <p:cNvPr id="4" name="内容占位符 3"/>
          <p:cNvPicPr>
            <a:picLocks noGrp="1" noChangeAspect="1"/>
          </p:cNvPicPr>
          <p:nvPr>
            <p:ph idx="1"/>
          </p:nvPr>
        </p:nvPicPr>
        <p:blipFill>
          <a:blip r:embed="rId2"/>
          <a:srcRect l="-8394" r="-8394"/>
          <a:stretch>
            <a:fillRect/>
          </a:stretch>
        </p:blipFill>
        <p:spPr/>
      </p:pic>
    </p:spTree>
    <p:extLst>
      <p:ext uri="{BB962C8B-B14F-4D97-AF65-F5344CB8AC3E}">
        <p14:creationId xmlns:p14="http://schemas.microsoft.com/office/powerpoint/2010/main" val="169348178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Kimura 2 parameter model</a:t>
            </a:r>
            <a:endParaRPr kumimoji="1" lang="zh-CN" altLang="en-US" dirty="0"/>
          </a:p>
        </p:txBody>
      </p:sp>
      <p:pic>
        <p:nvPicPr>
          <p:cNvPr id="4" name="内容占位符 3"/>
          <p:cNvPicPr>
            <a:picLocks noGrp="1" noChangeAspect="1"/>
          </p:cNvPicPr>
          <p:nvPr>
            <p:ph idx="1"/>
          </p:nvPr>
        </p:nvPicPr>
        <p:blipFill>
          <a:blip r:embed="rId2"/>
          <a:srcRect l="-8309" r="-8309"/>
          <a:stretch>
            <a:fillRect/>
          </a:stretch>
        </p:blipFill>
        <p:spPr/>
      </p:pic>
    </p:spTree>
    <p:extLst>
      <p:ext uri="{BB962C8B-B14F-4D97-AF65-F5344CB8AC3E}">
        <p14:creationId xmlns:p14="http://schemas.microsoft.com/office/powerpoint/2010/main" val="87099806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smtClean="0"/>
              <a:t>Felsenstein</a:t>
            </a:r>
            <a:r>
              <a:rPr kumimoji="1" lang="en-US" altLang="zh-CN" dirty="0" smtClean="0"/>
              <a:t> Model</a:t>
            </a:r>
            <a:endParaRPr kumimoji="1" lang="zh-CN" altLang="en-US" dirty="0"/>
          </a:p>
        </p:txBody>
      </p:sp>
      <p:pic>
        <p:nvPicPr>
          <p:cNvPr id="4" name="内容占位符 3"/>
          <p:cNvPicPr>
            <a:picLocks noGrp="1" noChangeAspect="1"/>
          </p:cNvPicPr>
          <p:nvPr>
            <p:ph idx="1"/>
          </p:nvPr>
        </p:nvPicPr>
        <p:blipFill>
          <a:blip r:embed="rId2"/>
          <a:srcRect l="-8769" r="-8769"/>
          <a:stretch>
            <a:fillRect/>
          </a:stretch>
        </p:blipFill>
        <p:spPr/>
      </p:pic>
    </p:spTree>
    <p:extLst>
      <p:ext uri="{BB962C8B-B14F-4D97-AF65-F5344CB8AC3E}">
        <p14:creationId xmlns:p14="http://schemas.microsoft.com/office/powerpoint/2010/main" val="208461878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descr="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60350"/>
            <a:ext cx="4384675" cy="626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79" name="Text Box 3"/>
          <p:cNvSpPr txBox="1">
            <a:spLocks noChangeArrowheads="1"/>
          </p:cNvSpPr>
          <p:nvPr/>
        </p:nvSpPr>
        <p:spPr bwMode="auto">
          <a:xfrm>
            <a:off x="5003800" y="2276475"/>
            <a:ext cx="3960813"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pPr eaLnBrk="0" hangingPunct="0">
              <a:lnSpc>
                <a:spcPct val="145000"/>
              </a:lnSpc>
              <a:spcBef>
                <a:spcPct val="50000"/>
              </a:spcBef>
            </a:pPr>
            <a:r>
              <a:rPr lang="en-US" altLang="zh-CN"/>
              <a:t>Nothing in biology makes sense except in the light of evolution</a:t>
            </a:r>
          </a:p>
          <a:p>
            <a:pPr eaLnBrk="0" hangingPunct="0"/>
            <a:endParaRPr lang="zh-CN" altLang="en-US"/>
          </a:p>
        </p:txBody>
      </p:sp>
      <p:sp>
        <p:nvSpPr>
          <p:cNvPr id="101380" name="Text Box 4"/>
          <p:cNvSpPr txBox="1">
            <a:spLocks noChangeArrowheads="1"/>
          </p:cNvSpPr>
          <p:nvPr/>
        </p:nvSpPr>
        <p:spPr bwMode="auto">
          <a:xfrm>
            <a:off x="5219700" y="4941888"/>
            <a:ext cx="338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pPr algn="r" eaLnBrk="0" hangingPunct="0">
              <a:spcBef>
                <a:spcPct val="50000"/>
              </a:spcBef>
            </a:pPr>
            <a:r>
              <a:rPr lang="zh-CN" altLang="en-US" sz="2400" b="1"/>
              <a:t>     </a:t>
            </a:r>
            <a:r>
              <a:rPr lang="en-US" altLang="zh-CN" sz="1800" b="1"/>
              <a:t>Theodosuis Dobzhansky</a:t>
            </a:r>
            <a:endParaRPr lang="en-US" altLang="zh-CN" sz="2000"/>
          </a:p>
        </p:txBody>
      </p:sp>
    </p:spTree>
    <p:extLst>
      <p:ext uri="{BB962C8B-B14F-4D97-AF65-F5344CB8AC3E}">
        <p14:creationId xmlns:p14="http://schemas.microsoft.com/office/powerpoint/2010/main" val="8855837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Tamura </a:t>
            </a:r>
            <a:r>
              <a:rPr kumimoji="1" lang="en-US" altLang="zh-CN" dirty="0" err="1" smtClean="0"/>
              <a:t>Nei</a:t>
            </a:r>
            <a:r>
              <a:rPr kumimoji="1" lang="en-US" altLang="zh-CN" dirty="0" smtClean="0"/>
              <a:t> Model (1993)</a:t>
            </a:r>
            <a:endParaRPr kumimoji="1" lang="zh-CN" altLang="en-US" dirty="0"/>
          </a:p>
        </p:txBody>
      </p:sp>
      <p:pic>
        <p:nvPicPr>
          <p:cNvPr id="4" name="内容占位符 3"/>
          <p:cNvPicPr>
            <a:picLocks noGrp="1" noChangeAspect="1"/>
          </p:cNvPicPr>
          <p:nvPr>
            <p:ph idx="1"/>
          </p:nvPr>
        </p:nvPicPr>
        <p:blipFill>
          <a:blip r:embed="rId2"/>
          <a:srcRect l="-4380" r="-4380"/>
          <a:stretch>
            <a:fillRect/>
          </a:stretch>
        </p:blipFill>
        <p:spPr/>
      </p:pic>
    </p:spTree>
    <p:extLst>
      <p:ext uri="{BB962C8B-B14F-4D97-AF65-F5344CB8AC3E}">
        <p14:creationId xmlns:p14="http://schemas.microsoft.com/office/powerpoint/2010/main" val="163930296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Likelihood Ratio Test</a:t>
            </a:r>
            <a:endParaRPr kumimoji="1" lang="zh-CN" altLang="en-US" dirty="0"/>
          </a:p>
        </p:txBody>
      </p:sp>
      <p:pic>
        <p:nvPicPr>
          <p:cNvPr id="4" name="内容占位符 3"/>
          <p:cNvPicPr>
            <a:picLocks noGrp="1" noChangeAspect="1"/>
          </p:cNvPicPr>
          <p:nvPr>
            <p:ph idx="1"/>
          </p:nvPr>
        </p:nvPicPr>
        <p:blipFill>
          <a:blip r:embed="rId2"/>
          <a:srcRect l="-9677" r="-9677"/>
          <a:stretch>
            <a:fillRect/>
          </a:stretch>
        </p:blipFill>
        <p:spPr/>
      </p:pic>
    </p:spTree>
    <p:extLst>
      <p:ext uri="{BB962C8B-B14F-4D97-AF65-F5344CB8AC3E}">
        <p14:creationId xmlns:p14="http://schemas.microsoft.com/office/powerpoint/2010/main" val="199000776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How to estimate rates?</a:t>
            </a:r>
            <a:endParaRPr kumimoji="1" lang="zh-CN" altLang="en-US" dirty="0"/>
          </a:p>
        </p:txBody>
      </p:sp>
      <p:sp>
        <p:nvSpPr>
          <p:cNvPr id="3" name="内容占位符 2"/>
          <p:cNvSpPr>
            <a:spLocks noGrp="1"/>
          </p:cNvSpPr>
          <p:nvPr>
            <p:ph idx="1"/>
          </p:nvPr>
        </p:nvSpPr>
        <p:spPr/>
        <p:txBody>
          <a:bodyPr/>
          <a:lstStyle/>
          <a:p>
            <a:r>
              <a:rPr lang="en-US" altLang="zh-CN" dirty="0"/>
              <a:t>Bayesian Analysis: includes prior knowledge and returns distributions of possible parameter values. </a:t>
            </a:r>
            <a:endParaRPr lang="en-US" altLang="zh-CN" dirty="0"/>
          </a:p>
          <a:p>
            <a:r>
              <a:rPr lang="en-US" altLang="zh-CN" dirty="0"/>
              <a:t>Maximum Likelihood: disregards prior knowledge and returns one estimate for each parameter. </a:t>
            </a:r>
            <a:endParaRPr lang="en-US" altLang="zh-CN" dirty="0"/>
          </a:p>
        </p:txBody>
      </p:sp>
    </p:spTree>
    <p:extLst>
      <p:ext uri="{BB962C8B-B14F-4D97-AF65-F5344CB8AC3E}">
        <p14:creationId xmlns:p14="http://schemas.microsoft.com/office/powerpoint/2010/main" val="316025908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kumimoji="0" lang="zh-CN" altLang="en-US" dirty="0" smtClean="0"/>
              <a:t>贝叶斯定理</a:t>
            </a:r>
            <a:r>
              <a:rPr kumimoji="0" lang="en-US" altLang="zh-CN" dirty="0" smtClean="0"/>
              <a:t>(Bayes</a:t>
            </a:r>
            <a:r>
              <a:rPr kumimoji="0" lang="en-US" altLang="zh-CN" dirty="0" smtClean="0">
                <a:latin typeface="Arial"/>
              </a:rPr>
              <a:t>’</a:t>
            </a:r>
            <a:r>
              <a:rPr kumimoji="0" lang="en-US" altLang="zh-CN" dirty="0" smtClean="0"/>
              <a:t> Theorem)  </a:t>
            </a:r>
            <a:endParaRPr kumimoji="0" lang="en-US" altLang="zh-CN" dirty="0" smtClean="0">
              <a:cs typeface="+mj-cs"/>
            </a:endParaRPr>
          </a:p>
        </p:txBody>
      </p:sp>
      <p:graphicFrame>
        <p:nvGraphicFramePr>
          <p:cNvPr id="109570" name="Object 4"/>
          <p:cNvGraphicFramePr>
            <a:graphicFrameLocks noChangeAspect="1"/>
          </p:cNvGraphicFramePr>
          <p:nvPr/>
        </p:nvGraphicFramePr>
        <p:xfrm>
          <a:off x="2438400" y="2133600"/>
          <a:ext cx="4114800" cy="1322388"/>
        </p:xfrm>
        <a:graphic>
          <a:graphicData uri="http://schemas.openxmlformats.org/presentationml/2006/ole">
            <mc:AlternateContent xmlns:mc="http://schemas.openxmlformats.org/markup-compatibility/2006">
              <mc:Choice xmlns:v="urn:schemas-microsoft-com:vml" Requires="v">
                <p:oleObj spid="_x0000_s312326" name="公式" r:id="rId4" imgW="1905000" imgH="622300" progId="Equation.3">
                  <p:embed/>
                </p:oleObj>
              </mc:Choice>
              <mc:Fallback>
                <p:oleObj name="公式" r:id="rId4" imgW="1905000" imgH="622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2133600"/>
                        <a:ext cx="4114800" cy="132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20869" name="Rectangle 5"/>
          <p:cNvSpPr>
            <a:spLocks noChangeArrowheads="1"/>
          </p:cNvSpPr>
          <p:nvPr/>
        </p:nvSpPr>
        <p:spPr bwMode="auto">
          <a:xfrm>
            <a:off x="457200" y="4114800"/>
            <a:ext cx="822959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altLang="zh-CN" sz="2800" dirty="0"/>
              <a:t>A</a:t>
            </a:r>
            <a:r>
              <a:rPr lang="zh-CN" altLang="en-US" sz="2800" dirty="0" smtClean="0"/>
              <a:t>是结果</a:t>
            </a:r>
            <a:r>
              <a:rPr lang="en-US" altLang="zh-CN" sz="2800" dirty="0" smtClean="0"/>
              <a:t>(data)</a:t>
            </a:r>
            <a:r>
              <a:rPr lang="zh-CN" altLang="en-US" sz="2800" dirty="0" smtClean="0"/>
              <a:t>，</a:t>
            </a:r>
            <a:r>
              <a:rPr lang="en-US" altLang="zh-CN" sz="2800" dirty="0"/>
              <a:t>B</a:t>
            </a:r>
            <a:r>
              <a:rPr lang="zh-CN" altLang="en-US" sz="2800" dirty="0"/>
              <a:t>是</a:t>
            </a:r>
            <a:r>
              <a:rPr lang="zh-CN" altLang="en-US" sz="2800" dirty="0" smtClean="0"/>
              <a:t>起因</a:t>
            </a:r>
            <a:r>
              <a:rPr lang="en-US" altLang="zh-CN" sz="2800" dirty="0" smtClean="0"/>
              <a:t>(model)</a:t>
            </a:r>
            <a:r>
              <a:rPr lang="zh-CN" altLang="en-US" sz="2800" dirty="0" smtClean="0"/>
              <a:t>。</a:t>
            </a:r>
            <a:r>
              <a:rPr lang="zh-CN" altLang="en-US" sz="2800" dirty="0"/>
              <a:t>知道结果，推断起因。</a:t>
            </a:r>
            <a:r>
              <a:rPr lang="en-US" altLang="zh-CN" sz="2800" dirty="0"/>
              <a:t>P(Br)</a:t>
            </a:r>
            <a:r>
              <a:rPr lang="zh-CN" altLang="en-US" sz="2800" dirty="0"/>
              <a:t>是所谓先验</a:t>
            </a:r>
            <a:r>
              <a:rPr lang="zh-CN" altLang="en-US" sz="2800" dirty="0" smtClean="0"/>
              <a:t>概率</a:t>
            </a:r>
            <a:r>
              <a:rPr lang="en-US" altLang="zh-CN" sz="2800" dirty="0" smtClean="0"/>
              <a:t>(Prior)</a:t>
            </a:r>
            <a:r>
              <a:rPr lang="zh-CN" altLang="en-US" sz="2800" dirty="0" smtClean="0"/>
              <a:t>，</a:t>
            </a:r>
            <a:r>
              <a:rPr lang="zh-CN" altLang="en-US" sz="2800" dirty="0"/>
              <a:t>往往不知道。</a:t>
            </a:r>
          </a:p>
        </p:txBody>
      </p:sp>
    </p:spTree>
    <p:extLst>
      <p:ext uri="{BB962C8B-B14F-4D97-AF65-F5344CB8AC3E}">
        <p14:creationId xmlns:p14="http://schemas.microsoft.com/office/powerpoint/2010/main" val="69766463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pPr>
              <a:defRPr/>
            </a:pPr>
            <a:r>
              <a:rPr kumimoji="0" lang="zh-CN" altLang="en-US" smtClean="0"/>
              <a:t>例子</a:t>
            </a:r>
            <a:endParaRPr kumimoji="0" lang="zh-CN" altLang="en-US" smtClean="0">
              <a:cs typeface="+mj-cs"/>
            </a:endParaRPr>
          </a:p>
        </p:txBody>
      </p:sp>
      <p:sp>
        <p:nvSpPr>
          <p:cNvPr id="422915" name="Rectangle 3"/>
          <p:cNvSpPr>
            <a:spLocks noGrp="1" noChangeArrowheads="1"/>
          </p:cNvSpPr>
          <p:nvPr>
            <p:ph type="body" idx="1"/>
          </p:nvPr>
        </p:nvSpPr>
        <p:spPr/>
        <p:txBody>
          <a:bodyPr/>
          <a:lstStyle/>
          <a:p>
            <a:pPr>
              <a:defRPr/>
            </a:pPr>
            <a:r>
              <a:rPr kumimoji="0" lang="zh-CN" altLang="en-US" sz="2800" dirty="0" smtClean="0"/>
              <a:t>假设你</a:t>
            </a:r>
            <a:r>
              <a:rPr kumimoji="0" lang="zh-CN" altLang="en-US" sz="2800" dirty="0" smtClean="0"/>
              <a:t>今年课不及</a:t>
            </a:r>
            <a:r>
              <a:rPr kumimoji="0" lang="zh-CN" altLang="en-US" sz="2800" dirty="0" smtClean="0"/>
              <a:t>格，你最有可能是那个所的？</a:t>
            </a:r>
            <a:endParaRPr kumimoji="0" lang="en-US" altLang="zh-CN" sz="2800" dirty="0" smtClean="0"/>
          </a:p>
          <a:p>
            <a:pPr>
              <a:buFontTx/>
              <a:buNone/>
              <a:defRPr/>
            </a:pPr>
            <a:r>
              <a:rPr kumimoji="0" lang="en-US" altLang="zh-CN" sz="2800" dirty="0" smtClean="0"/>
              <a:t>    </a:t>
            </a:r>
          </a:p>
          <a:p>
            <a:pPr>
              <a:buFontTx/>
              <a:buNone/>
              <a:defRPr/>
            </a:pPr>
            <a:endParaRPr kumimoji="0" lang="en-US" altLang="zh-CN" sz="2800" dirty="0" smtClean="0"/>
          </a:p>
          <a:p>
            <a:pPr>
              <a:buFontTx/>
              <a:buNone/>
              <a:defRPr/>
            </a:pPr>
            <a:endParaRPr kumimoji="0" lang="en-US" altLang="zh-CN" sz="2800" dirty="0" smtClean="0"/>
          </a:p>
          <a:p>
            <a:pPr>
              <a:buFontTx/>
              <a:buNone/>
              <a:defRPr/>
            </a:pPr>
            <a:r>
              <a:rPr kumimoji="0" lang="en-US" altLang="zh-CN" sz="2800" dirty="0" smtClean="0"/>
              <a:t>    </a:t>
            </a:r>
          </a:p>
        </p:txBody>
      </p:sp>
    </p:spTree>
    <p:extLst>
      <p:ext uri="{BB962C8B-B14F-4D97-AF65-F5344CB8AC3E}">
        <p14:creationId xmlns:p14="http://schemas.microsoft.com/office/powerpoint/2010/main" val="176252186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4014" name="Group 78"/>
          <p:cNvGraphicFramePr>
            <a:graphicFrameLocks noGrp="1"/>
          </p:cNvGraphicFramePr>
          <p:nvPr>
            <p:extLst>
              <p:ext uri="{D42A27DB-BD31-4B8C-83A1-F6EECF244321}">
                <p14:modId xmlns:p14="http://schemas.microsoft.com/office/powerpoint/2010/main" val="2078199799"/>
              </p:ext>
            </p:extLst>
          </p:nvPr>
        </p:nvGraphicFramePr>
        <p:xfrm>
          <a:off x="1619250" y="1231900"/>
          <a:ext cx="6216650" cy="4251803"/>
        </p:xfrm>
        <a:graphic>
          <a:graphicData uri="http://schemas.openxmlformats.org/drawingml/2006/table">
            <a:tbl>
              <a:tblPr/>
              <a:tblGrid>
                <a:gridCol w="1619250"/>
                <a:gridCol w="2171700"/>
                <a:gridCol w="2425700"/>
              </a:tblGrid>
              <a:tr h="1143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dirty="0">
                          <a:ln>
                            <a:noFill/>
                          </a:ln>
                          <a:solidFill>
                            <a:schemeClr val="tx1"/>
                          </a:solidFill>
                          <a:effectLst/>
                          <a:latin typeface="Times" charset="0"/>
                          <a:ea typeface="宋体" charset="0"/>
                          <a:cs typeface="宋体" charset="0"/>
                        </a:rPr>
                        <a:t>研究所</a:t>
                      </a:r>
                      <a:endParaRPr kumimoji="0" lang="zh-CN" altLang="en-US" sz="2800" b="0" i="0" u="none" strike="noStrike" cap="none" normalizeH="0" baseline="0" dirty="0">
                        <a:ln>
                          <a:noFill/>
                        </a:ln>
                        <a:solidFill>
                          <a:schemeClr val="tx1"/>
                        </a:solidFill>
                        <a:effectLst/>
                        <a:latin typeface="Times" charset="0"/>
                        <a:ea typeface="宋体" charset="0"/>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不及格率</a:t>
                      </a:r>
                      <a:r>
                        <a:rPr kumimoji="0" lang="en-US" altLang="zh-CN" sz="2800" b="0" i="0" u="none" strike="noStrike" cap="none" normalizeH="0" baseline="0">
                          <a:ln>
                            <a:noFill/>
                          </a:ln>
                          <a:solidFill>
                            <a:schemeClr val="tx1"/>
                          </a:solidFill>
                          <a:effectLst/>
                          <a:latin typeface="Times" charset="0"/>
                          <a:ea typeface="宋体" charset="0"/>
                          <a:cs typeface="宋体" charset="0"/>
                        </a:rPr>
                        <a:t>P(A|Br)</a:t>
                      </a:r>
                      <a:endParaRPr kumimoji="0" lang="en-US" altLang="zh-CN" sz="2800" b="0" i="0" u="none" strike="noStrike" cap="none" normalizeH="0" baseline="0">
                        <a:ln>
                          <a:noFill/>
                        </a:ln>
                        <a:solidFill>
                          <a:schemeClr val="tx1"/>
                        </a:solidFill>
                        <a:effectLst/>
                        <a:latin typeface="Times" charset="0"/>
                        <a:ea typeface="宋体" charset="0"/>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学生比例</a:t>
                      </a:r>
                      <a:endParaRPr kumimoji="0" lang="en-US" altLang="zh-CN" sz="2800" b="0" i="0" u="none" strike="noStrike" cap="none" normalizeH="0" baseline="0">
                        <a:ln>
                          <a:noFill/>
                        </a:ln>
                        <a:solidFill>
                          <a:schemeClr val="tx1"/>
                        </a:solidFill>
                        <a:effectLst/>
                        <a:latin typeface="Times" charset="0"/>
                        <a:ea typeface="宋体" charset="0"/>
                        <a:cs typeface="宋体"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Times" charset="0"/>
                          <a:ea typeface="宋体" charset="0"/>
                          <a:cs typeface="宋体" charset="0"/>
                        </a:rPr>
                        <a:t>   P(Br)</a:t>
                      </a:r>
                      <a:endParaRPr kumimoji="0" lang="en-US" altLang="zh-CN" sz="2800" b="0" i="0" u="none" strike="noStrike" cap="none" normalizeH="0" baseline="0">
                        <a:ln>
                          <a:noFill/>
                        </a:ln>
                        <a:solidFill>
                          <a:schemeClr val="tx1"/>
                        </a:solidFill>
                        <a:effectLst/>
                        <a:latin typeface="Times" charset="0"/>
                        <a:ea typeface="宋体" charset="0"/>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生化所</a:t>
                      </a:r>
                      <a:endParaRPr kumimoji="0" lang="zh-CN" altLang="en-US" sz="2800" b="0" i="0" u="none" strike="noStrike" cap="none" normalizeH="0" baseline="0">
                        <a:ln>
                          <a:noFill/>
                        </a:ln>
                        <a:solidFill>
                          <a:schemeClr val="tx1"/>
                        </a:solidFill>
                        <a:effectLst/>
                        <a:latin typeface="Times" charset="0"/>
                        <a:ea typeface="宋体" charset="0"/>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cs typeface="宋体" charset="0"/>
                        </a:rPr>
                        <a:t>0.05</a:t>
                      </a:r>
                      <a:endParaRPr kumimoji="0" lang="zh-CN" altLang="zh-CN" sz="2800" b="0" i="0" u="none" strike="noStrike" cap="none" normalizeH="0" baseline="0">
                        <a:ln>
                          <a:noFill/>
                        </a:ln>
                        <a:solidFill>
                          <a:schemeClr val="tx1"/>
                        </a:solidFill>
                        <a:effectLst/>
                        <a:latin typeface="Times" charset="0"/>
                        <a:ea typeface="宋体" charset="0"/>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dirty="0">
                          <a:ln>
                            <a:noFill/>
                          </a:ln>
                          <a:solidFill>
                            <a:schemeClr val="tx1"/>
                          </a:solidFill>
                          <a:effectLst/>
                          <a:latin typeface="Times" charset="0"/>
                          <a:ea typeface="宋体" charset="0"/>
                          <a:cs typeface="宋体" charset="0"/>
                        </a:rPr>
                        <a:t>0.33</a:t>
                      </a:r>
                      <a:endParaRPr kumimoji="0" lang="zh-CN" altLang="zh-CN" sz="2800" b="0" i="0" u="none" strike="noStrike" cap="none" normalizeH="0" baseline="0" dirty="0">
                        <a:ln>
                          <a:noFill/>
                        </a:ln>
                        <a:solidFill>
                          <a:schemeClr val="tx1"/>
                        </a:solidFill>
                        <a:effectLst/>
                        <a:latin typeface="Times" charset="0"/>
                        <a:ea typeface="宋体" charset="0"/>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神经所</a:t>
                      </a:r>
                      <a:endParaRPr kumimoji="0" lang="zh-CN" altLang="en-US" sz="2800" b="0" i="0" u="none" strike="noStrike" cap="none" normalizeH="0" baseline="0">
                        <a:ln>
                          <a:noFill/>
                        </a:ln>
                        <a:solidFill>
                          <a:schemeClr val="tx1"/>
                        </a:solidFill>
                        <a:effectLst/>
                        <a:latin typeface="Times" charset="0"/>
                        <a:ea typeface="宋体" charset="0"/>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0.04</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0.17</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营养所</a:t>
                      </a:r>
                      <a:endParaRPr kumimoji="0" lang="zh-CN" altLang="en-US" sz="2800" b="0" i="0" u="none" strike="noStrike" cap="none" normalizeH="0" baseline="0">
                        <a:ln>
                          <a:noFill/>
                        </a:ln>
                        <a:solidFill>
                          <a:schemeClr val="tx1"/>
                        </a:solidFill>
                        <a:effectLst/>
                        <a:latin typeface="Times" charset="0"/>
                        <a:ea typeface="宋体" charset="0"/>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0.025</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0.13</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健康所</a:t>
                      </a:r>
                      <a:endParaRPr kumimoji="0" lang="zh-CN" altLang="en-US" sz="2800" b="0" i="0" u="none" strike="noStrike" cap="none" normalizeH="0" baseline="0">
                        <a:ln>
                          <a:noFill/>
                        </a:ln>
                        <a:solidFill>
                          <a:schemeClr val="tx1"/>
                        </a:solidFill>
                        <a:effectLst/>
                        <a:latin typeface="Times" charset="0"/>
                        <a:ea typeface="宋体" charset="0"/>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0.05</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0.13</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药物所</a:t>
                      </a:r>
                      <a:endParaRPr kumimoji="0" lang="zh-CN" altLang="en-US" sz="2800" b="0" i="0" u="none" strike="noStrike" cap="none" normalizeH="0" baseline="0">
                        <a:ln>
                          <a:noFill/>
                        </a:ln>
                        <a:solidFill>
                          <a:schemeClr val="tx1"/>
                        </a:solidFill>
                        <a:effectLst/>
                        <a:latin typeface="Times" charset="0"/>
                        <a:ea typeface="宋体" charset="0"/>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0.02</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0.17</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计算所</a:t>
                      </a:r>
                      <a:endParaRPr kumimoji="0" lang="zh-CN" altLang="en-US" sz="2800" b="0" i="0" u="none" strike="noStrike" cap="none" normalizeH="0" baseline="0">
                        <a:ln>
                          <a:noFill/>
                        </a:ln>
                        <a:solidFill>
                          <a:schemeClr val="tx1"/>
                        </a:solidFill>
                        <a:effectLst/>
                        <a:latin typeface="Times" charset="0"/>
                        <a:ea typeface="宋体" charset="0"/>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dirty="0">
                          <a:ln>
                            <a:noFill/>
                          </a:ln>
                          <a:solidFill>
                            <a:schemeClr val="tx1"/>
                          </a:solidFill>
                          <a:effectLst/>
                          <a:latin typeface="Times" charset="0"/>
                          <a:ea typeface="宋体" charset="0"/>
                        </a:rPr>
                        <a:t>0.07</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08001437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4014" name="Group 78"/>
          <p:cNvGraphicFramePr>
            <a:graphicFrameLocks noGrp="1"/>
          </p:cNvGraphicFramePr>
          <p:nvPr>
            <p:extLst>
              <p:ext uri="{D42A27DB-BD31-4B8C-83A1-F6EECF244321}">
                <p14:modId xmlns:p14="http://schemas.microsoft.com/office/powerpoint/2010/main" val="3768820088"/>
              </p:ext>
            </p:extLst>
          </p:nvPr>
        </p:nvGraphicFramePr>
        <p:xfrm>
          <a:off x="1428750" y="609600"/>
          <a:ext cx="4743450" cy="4907044"/>
        </p:xfrm>
        <a:graphic>
          <a:graphicData uri="http://schemas.openxmlformats.org/drawingml/2006/table">
            <a:tbl>
              <a:tblPr/>
              <a:tblGrid>
                <a:gridCol w="1619250"/>
                <a:gridCol w="1524000"/>
                <a:gridCol w="1600200"/>
              </a:tblGrid>
              <a:tr h="179824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dirty="0">
                          <a:ln>
                            <a:noFill/>
                          </a:ln>
                          <a:solidFill>
                            <a:schemeClr val="tx1"/>
                          </a:solidFill>
                          <a:effectLst/>
                          <a:latin typeface="Times" charset="0"/>
                          <a:ea typeface="宋体" charset="0"/>
                          <a:cs typeface="宋体" charset="0"/>
                        </a:rPr>
                        <a:t>研究所</a:t>
                      </a:r>
                      <a:endParaRPr kumimoji="0" lang="zh-CN" altLang="en-US" sz="2800" b="0" i="0" u="none" strike="noStrike" cap="none" normalizeH="0" baseline="0" dirty="0">
                        <a:ln>
                          <a:noFill/>
                        </a:ln>
                        <a:solidFill>
                          <a:schemeClr val="tx1"/>
                        </a:solidFill>
                        <a:effectLst/>
                        <a:latin typeface="Times" charset="0"/>
                        <a:ea typeface="宋体" charset="0"/>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不及格率</a:t>
                      </a:r>
                      <a:r>
                        <a:rPr kumimoji="0" lang="en-US" altLang="zh-CN" sz="2800" b="0" i="0" u="none" strike="noStrike" cap="none" normalizeH="0" baseline="0">
                          <a:ln>
                            <a:noFill/>
                          </a:ln>
                          <a:solidFill>
                            <a:schemeClr val="tx1"/>
                          </a:solidFill>
                          <a:effectLst/>
                          <a:latin typeface="Times" charset="0"/>
                          <a:ea typeface="宋体" charset="0"/>
                          <a:cs typeface="宋体" charset="0"/>
                        </a:rPr>
                        <a:t>P(A|Br)</a:t>
                      </a:r>
                      <a:endParaRPr kumimoji="0" lang="en-US" altLang="zh-CN" sz="2800" b="0" i="0" u="none" strike="noStrike" cap="none" normalizeH="0" baseline="0">
                        <a:ln>
                          <a:noFill/>
                        </a:ln>
                        <a:solidFill>
                          <a:schemeClr val="tx1"/>
                        </a:solidFill>
                        <a:effectLst/>
                        <a:latin typeface="Times" charset="0"/>
                        <a:ea typeface="宋体" charset="0"/>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学生比例</a:t>
                      </a:r>
                      <a:endParaRPr kumimoji="0" lang="en-US" altLang="zh-CN" sz="2800" b="0" i="0" u="none" strike="noStrike" cap="none" normalizeH="0" baseline="0">
                        <a:ln>
                          <a:noFill/>
                        </a:ln>
                        <a:solidFill>
                          <a:schemeClr val="tx1"/>
                        </a:solidFill>
                        <a:effectLst/>
                        <a:latin typeface="Times" charset="0"/>
                        <a:ea typeface="宋体" charset="0"/>
                        <a:cs typeface="宋体"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Times" charset="0"/>
                          <a:ea typeface="宋体" charset="0"/>
                          <a:cs typeface="宋体" charset="0"/>
                        </a:rPr>
                        <a:t>   P(Br)</a:t>
                      </a:r>
                      <a:endParaRPr kumimoji="0" lang="en-US" altLang="zh-CN" sz="2800" b="0" i="0" u="none" strike="noStrike" cap="none" normalizeH="0" baseline="0">
                        <a:ln>
                          <a:noFill/>
                        </a:ln>
                        <a:solidFill>
                          <a:schemeClr val="tx1"/>
                        </a:solidFill>
                        <a:effectLst/>
                        <a:latin typeface="Times" charset="0"/>
                        <a:ea typeface="宋体" charset="0"/>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生化所</a:t>
                      </a:r>
                      <a:endParaRPr kumimoji="0" lang="zh-CN" altLang="en-US" sz="2800" b="0" i="0" u="none" strike="noStrike" cap="none" normalizeH="0" baseline="0">
                        <a:ln>
                          <a:noFill/>
                        </a:ln>
                        <a:solidFill>
                          <a:schemeClr val="tx1"/>
                        </a:solidFill>
                        <a:effectLst/>
                        <a:latin typeface="Times" charset="0"/>
                        <a:ea typeface="宋体" charset="0"/>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rgbClr val="FF0000"/>
                          </a:solidFill>
                          <a:effectLst/>
                          <a:latin typeface="Times" charset="0"/>
                          <a:ea typeface="宋体" charset="0"/>
                          <a:cs typeface="宋体" charset="0"/>
                        </a:rPr>
                        <a:t>0.05</a:t>
                      </a:r>
                      <a:endParaRPr kumimoji="0" lang="zh-CN" altLang="zh-CN" sz="2800" b="0" i="0" u="none" strike="noStrike" cap="none" normalizeH="0" baseline="0">
                        <a:ln>
                          <a:noFill/>
                        </a:ln>
                        <a:solidFill>
                          <a:srgbClr val="FF0000"/>
                        </a:solidFill>
                        <a:effectLst/>
                        <a:latin typeface="Times" charset="0"/>
                        <a:ea typeface="宋体" charset="0"/>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dirty="0">
                          <a:ln>
                            <a:noFill/>
                          </a:ln>
                          <a:solidFill>
                            <a:srgbClr val="FF0000"/>
                          </a:solidFill>
                          <a:effectLst/>
                          <a:latin typeface="Times" charset="0"/>
                          <a:ea typeface="宋体" charset="0"/>
                          <a:cs typeface="宋体" charset="0"/>
                        </a:rPr>
                        <a:t>0.33</a:t>
                      </a:r>
                      <a:endParaRPr kumimoji="0" lang="zh-CN" altLang="zh-CN" sz="2800" b="0" i="0" u="none" strike="noStrike" cap="none" normalizeH="0" baseline="0" dirty="0">
                        <a:ln>
                          <a:noFill/>
                        </a:ln>
                        <a:solidFill>
                          <a:srgbClr val="FF0000"/>
                        </a:solidFill>
                        <a:effectLst/>
                        <a:latin typeface="Times" charset="0"/>
                        <a:ea typeface="宋体" charset="0"/>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神经所</a:t>
                      </a:r>
                      <a:endParaRPr kumimoji="0" lang="zh-CN" altLang="en-US" sz="2800" b="0" i="0" u="none" strike="noStrike" cap="none" normalizeH="0" baseline="0">
                        <a:ln>
                          <a:noFill/>
                        </a:ln>
                        <a:solidFill>
                          <a:schemeClr val="tx1"/>
                        </a:solidFill>
                        <a:effectLst/>
                        <a:latin typeface="Times" charset="0"/>
                        <a:ea typeface="宋体" charset="0"/>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0.04</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0.17</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营养所</a:t>
                      </a:r>
                      <a:endParaRPr kumimoji="0" lang="zh-CN" altLang="en-US" sz="2800" b="0" i="0" u="none" strike="noStrike" cap="none" normalizeH="0" baseline="0">
                        <a:ln>
                          <a:noFill/>
                        </a:ln>
                        <a:solidFill>
                          <a:schemeClr val="tx1"/>
                        </a:solidFill>
                        <a:effectLst/>
                        <a:latin typeface="Times" charset="0"/>
                        <a:ea typeface="宋体" charset="0"/>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0.025</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0.13</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健康所</a:t>
                      </a:r>
                      <a:endParaRPr kumimoji="0" lang="zh-CN" altLang="en-US" sz="2800" b="0" i="0" u="none" strike="noStrike" cap="none" normalizeH="0" baseline="0">
                        <a:ln>
                          <a:noFill/>
                        </a:ln>
                        <a:solidFill>
                          <a:schemeClr val="tx1"/>
                        </a:solidFill>
                        <a:effectLst/>
                        <a:latin typeface="Times" charset="0"/>
                        <a:ea typeface="宋体" charset="0"/>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0.05</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0.13</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药物所</a:t>
                      </a:r>
                      <a:endParaRPr kumimoji="0" lang="zh-CN" altLang="en-US" sz="2800" b="0" i="0" u="none" strike="noStrike" cap="none" normalizeH="0" baseline="0">
                        <a:ln>
                          <a:noFill/>
                        </a:ln>
                        <a:solidFill>
                          <a:schemeClr val="tx1"/>
                        </a:solidFill>
                        <a:effectLst/>
                        <a:latin typeface="Times" charset="0"/>
                        <a:ea typeface="宋体" charset="0"/>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0.02</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0.17</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计算所</a:t>
                      </a:r>
                      <a:endParaRPr kumimoji="0" lang="zh-CN" altLang="en-US" sz="2800" b="0" i="0" u="none" strike="noStrike" cap="none" normalizeH="0" baseline="0">
                        <a:ln>
                          <a:noFill/>
                        </a:ln>
                        <a:solidFill>
                          <a:schemeClr val="tx1"/>
                        </a:solidFill>
                        <a:effectLst/>
                        <a:latin typeface="Times" charset="0"/>
                        <a:ea typeface="宋体" charset="0"/>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dirty="0">
                          <a:ln>
                            <a:noFill/>
                          </a:ln>
                          <a:solidFill>
                            <a:schemeClr val="tx1"/>
                          </a:solidFill>
                          <a:effectLst/>
                          <a:latin typeface="Times" charset="0"/>
                          <a:ea typeface="宋体" charset="0"/>
                        </a:rPr>
                        <a:t>0.07</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 name="Object 4"/>
          <p:cNvGraphicFramePr>
            <a:graphicFrameLocks noChangeAspect="1"/>
          </p:cNvGraphicFramePr>
          <p:nvPr>
            <p:extLst>
              <p:ext uri="{D42A27DB-BD31-4B8C-83A1-F6EECF244321}">
                <p14:modId xmlns:p14="http://schemas.microsoft.com/office/powerpoint/2010/main" val="3042043579"/>
              </p:ext>
            </p:extLst>
          </p:nvPr>
        </p:nvGraphicFramePr>
        <p:xfrm>
          <a:off x="4786312" y="5526087"/>
          <a:ext cx="4332288" cy="608013"/>
        </p:xfrm>
        <a:graphic>
          <a:graphicData uri="http://schemas.openxmlformats.org/presentationml/2006/ole">
            <mc:AlternateContent xmlns:mc="http://schemas.openxmlformats.org/markup-compatibility/2006">
              <mc:Choice xmlns:v="urn:schemas-microsoft-com:vml" Requires="v">
                <p:oleObj spid="_x0000_s320523" name="Equation" r:id="rId4" imgW="2133600" imgH="431800" progId="Equation.3">
                  <p:embed/>
                </p:oleObj>
              </mc:Choice>
              <mc:Fallback>
                <p:oleObj name="Equation" r:id="rId4" imgW="21336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312" y="5526087"/>
                        <a:ext cx="4332288"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4" name="Object 6"/>
          <p:cNvGraphicFramePr>
            <a:graphicFrameLocks noChangeAspect="1"/>
          </p:cNvGraphicFramePr>
          <p:nvPr>
            <p:extLst>
              <p:ext uri="{D42A27DB-BD31-4B8C-83A1-F6EECF244321}">
                <p14:modId xmlns:p14="http://schemas.microsoft.com/office/powerpoint/2010/main" val="2413819579"/>
              </p:ext>
            </p:extLst>
          </p:nvPr>
        </p:nvGraphicFramePr>
        <p:xfrm>
          <a:off x="5549900" y="6235700"/>
          <a:ext cx="2930525" cy="593725"/>
        </p:xfrm>
        <a:graphic>
          <a:graphicData uri="http://schemas.openxmlformats.org/presentationml/2006/ole">
            <mc:AlternateContent xmlns:mc="http://schemas.openxmlformats.org/markup-compatibility/2006">
              <mc:Choice xmlns:v="urn:schemas-microsoft-com:vml" Requires="v">
                <p:oleObj spid="_x0000_s320524" name="公式" r:id="rId6" imgW="1816100" imgH="368300" progId="Equation.3">
                  <p:embed/>
                </p:oleObj>
              </mc:Choice>
              <mc:Fallback>
                <p:oleObj name="公式" r:id="rId6" imgW="1816100" imgH="368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49900" y="6235700"/>
                        <a:ext cx="2930525"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55065730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4014" name="Group 78"/>
          <p:cNvGraphicFramePr>
            <a:graphicFrameLocks noGrp="1"/>
          </p:cNvGraphicFramePr>
          <p:nvPr/>
        </p:nvGraphicFramePr>
        <p:xfrm>
          <a:off x="1428750" y="609600"/>
          <a:ext cx="6343650" cy="4907097"/>
        </p:xfrm>
        <a:graphic>
          <a:graphicData uri="http://schemas.openxmlformats.org/drawingml/2006/table">
            <a:tbl>
              <a:tblPr/>
              <a:tblGrid>
                <a:gridCol w="1619250"/>
                <a:gridCol w="1524000"/>
                <a:gridCol w="1600200"/>
                <a:gridCol w="1600200"/>
              </a:tblGrid>
              <a:tr h="179824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研究所</a:t>
                      </a:r>
                      <a:endParaRPr kumimoji="0" lang="zh-CN" altLang="en-US" sz="2800" b="0" i="0" u="none" strike="noStrike" cap="none" normalizeH="0" baseline="0">
                        <a:ln>
                          <a:noFill/>
                        </a:ln>
                        <a:solidFill>
                          <a:schemeClr val="tx1"/>
                        </a:solidFill>
                        <a:effectLst/>
                        <a:latin typeface="Times" charset="0"/>
                        <a:ea typeface="宋体" charset="0"/>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不及格率</a:t>
                      </a:r>
                      <a:r>
                        <a:rPr kumimoji="0" lang="en-US" altLang="zh-CN" sz="2800" b="0" i="0" u="none" strike="noStrike" cap="none" normalizeH="0" baseline="0">
                          <a:ln>
                            <a:noFill/>
                          </a:ln>
                          <a:solidFill>
                            <a:schemeClr val="tx1"/>
                          </a:solidFill>
                          <a:effectLst/>
                          <a:latin typeface="Times" charset="0"/>
                          <a:ea typeface="宋体" charset="0"/>
                          <a:cs typeface="宋体" charset="0"/>
                        </a:rPr>
                        <a:t>P(A|Br)</a:t>
                      </a:r>
                      <a:endParaRPr kumimoji="0" lang="en-US" altLang="zh-CN" sz="2800" b="0" i="0" u="none" strike="noStrike" cap="none" normalizeH="0" baseline="0">
                        <a:ln>
                          <a:noFill/>
                        </a:ln>
                        <a:solidFill>
                          <a:schemeClr val="tx1"/>
                        </a:solidFill>
                        <a:effectLst/>
                        <a:latin typeface="Times" charset="0"/>
                        <a:ea typeface="宋体" charset="0"/>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学生比例</a:t>
                      </a:r>
                      <a:endParaRPr kumimoji="0" lang="en-US" altLang="zh-CN" sz="2800" b="0" i="0" u="none" strike="noStrike" cap="none" normalizeH="0" baseline="0">
                        <a:ln>
                          <a:noFill/>
                        </a:ln>
                        <a:solidFill>
                          <a:schemeClr val="tx1"/>
                        </a:solidFill>
                        <a:effectLst/>
                        <a:latin typeface="Times" charset="0"/>
                        <a:ea typeface="宋体" charset="0"/>
                        <a:cs typeface="宋体"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Times" charset="0"/>
                          <a:ea typeface="宋体" charset="0"/>
                          <a:cs typeface="宋体" charset="0"/>
                        </a:rPr>
                        <a:t>   P(Br)</a:t>
                      </a:r>
                      <a:endParaRPr kumimoji="0" lang="en-US" altLang="zh-CN" sz="2800" b="0" i="0" u="none" strike="noStrike" cap="none" normalizeH="0" baseline="0">
                        <a:ln>
                          <a:noFill/>
                        </a:ln>
                        <a:solidFill>
                          <a:schemeClr val="tx1"/>
                        </a:solidFill>
                        <a:effectLst/>
                        <a:latin typeface="Times" charset="0"/>
                        <a:ea typeface="宋体" charset="0"/>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不及格学生所在所的概率</a:t>
                      </a:r>
                      <a:r>
                        <a:rPr kumimoji="0" lang="en-US" altLang="zh-CN" sz="2800" b="0" i="0" u="none" strike="noStrike" cap="none" normalizeH="0" baseline="0">
                          <a:ln>
                            <a:noFill/>
                          </a:ln>
                          <a:solidFill>
                            <a:schemeClr val="tx1"/>
                          </a:solidFill>
                          <a:effectLst/>
                          <a:latin typeface="Times" charset="0"/>
                          <a:ea typeface="宋体" charset="0"/>
                          <a:cs typeface="宋体" charset="0"/>
                        </a:rPr>
                        <a:t>P(Br|A)</a:t>
                      </a:r>
                      <a:endParaRPr kumimoji="0" lang="en-US" altLang="zh-CN" sz="2800" b="0" i="0" u="none" strike="noStrike" cap="none" normalizeH="0" baseline="0">
                        <a:ln>
                          <a:noFill/>
                        </a:ln>
                        <a:solidFill>
                          <a:schemeClr val="tx1"/>
                        </a:solidFill>
                        <a:effectLst/>
                        <a:latin typeface="Times" charset="0"/>
                        <a:ea typeface="宋体" charset="0"/>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生化所</a:t>
                      </a:r>
                      <a:endParaRPr kumimoji="0" lang="zh-CN" altLang="en-US" sz="2800" b="0" i="0" u="none" strike="noStrike" cap="none" normalizeH="0" baseline="0">
                        <a:ln>
                          <a:noFill/>
                        </a:ln>
                        <a:solidFill>
                          <a:schemeClr val="tx1"/>
                        </a:solidFill>
                        <a:effectLst/>
                        <a:latin typeface="Times" charset="0"/>
                        <a:ea typeface="宋体" charset="0"/>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cs typeface="宋体" charset="0"/>
                        </a:rPr>
                        <a:t>0.05</a:t>
                      </a:r>
                      <a:endParaRPr kumimoji="0" lang="zh-CN" altLang="zh-CN" sz="2800" b="0" i="0" u="none" strike="noStrike" cap="none" normalizeH="0" baseline="0">
                        <a:ln>
                          <a:noFill/>
                        </a:ln>
                        <a:solidFill>
                          <a:schemeClr val="tx1"/>
                        </a:solidFill>
                        <a:effectLst/>
                        <a:latin typeface="Times" charset="0"/>
                        <a:ea typeface="宋体" charset="0"/>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cs typeface="宋体" charset="0"/>
                        </a:rPr>
                        <a:t>0.33</a:t>
                      </a:r>
                      <a:endParaRPr kumimoji="0" lang="zh-CN" altLang="zh-CN" sz="2800" b="0" i="0" u="none" strike="noStrike" cap="none" normalizeH="0" baseline="0">
                        <a:ln>
                          <a:noFill/>
                        </a:ln>
                        <a:solidFill>
                          <a:schemeClr val="tx1"/>
                        </a:solidFill>
                        <a:effectLst/>
                        <a:latin typeface="Times" charset="0"/>
                        <a:ea typeface="宋体" charset="0"/>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rgbClr val="FD2B3C"/>
                          </a:solidFill>
                          <a:effectLst/>
                          <a:latin typeface="Times" charset="0"/>
                          <a:ea typeface="宋体" charset="0"/>
                        </a:rPr>
                        <a:t>0.</a:t>
                      </a:r>
                      <a:r>
                        <a:rPr kumimoji="0" lang="zh-CN" altLang="zh-CN" sz="2800" b="0" i="0" u="none" strike="noStrike" cap="none" normalizeH="0" baseline="0">
                          <a:ln>
                            <a:noFill/>
                          </a:ln>
                          <a:solidFill>
                            <a:srgbClr val="FD2B3C"/>
                          </a:solidFill>
                          <a:effectLst/>
                          <a:latin typeface="Times" charset="0"/>
                          <a:ea typeface="宋体" charset="0"/>
                          <a:cs typeface="宋体" charset="0"/>
                        </a:rPr>
                        <a:t>45</a:t>
                      </a:r>
                      <a:endParaRPr kumimoji="0" lang="zh-CN" altLang="zh-CN" sz="2800" b="0" i="0" u="none" strike="noStrike" cap="none" normalizeH="0" baseline="0">
                        <a:ln>
                          <a:noFill/>
                        </a:ln>
                        <a:solidFill>
                          <a:schemeClr val="tx1"/>
                        </a:solidFill>
                        <a:effectLst/>
                        <a:latin typeface="Times" charset="0"/>
                        <a:ea typeface="宋体" charset="0"/>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神经所</a:t>
                      </a:r>
                      <a:endParaRPr kumimoji="0" lang="zh-CN" altLang="en-US" sz="2800" b="0" i="0" u="none" strike="noStrike" cap="none" normalizeH="0" baseline="0">
                        <a:ln>
                          <a:noFill/>
                        </a:ln>
                        <a:solidFill>
                          <a:schemeClr val="tx1"/>
                        </a:solidFill>
                        <a:effectLst/>
                        <a:latin typeface="Times" charset="0"/>
                        <a:ea typeface="宋体" charset="0"/>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0.04</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0.17</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a:t>
                      </a:r>
                      <a:r>
                        <a:rPr kumimoji="0" lang="zh-CN" altLang="zh-CN" sz="2800" b="0" i="0" u="none" strike="noStrike" cap="none" normalizeH="0" baseline="0">
                          <a:ln>
                            <a:noFill/>
                          </a:ln>
                          <a:solidFill>
                            <a:schemeClr val="tx1"/>
                          </a:solidFill>
                          <a:effectLst/>
                          <a:latin typeface="Times" charset="0"/>
                          <a:ea typeface="宋体" charset="0"/>
                          <a:cs typeface="宋体" charset="0"/>
                        </a:rPr>
                        <a:t>18</a:t>
                      </a:r>
                      <a:endParaRPr kumimoji="0" lang="zh-CN" altLang="zh-CN" sz="2800" b="0" i="0" u="none" strike="noStrike" cap="none" normalizeH="0" baseline="0">
                        <a:ln>
                          <a:noFill/>
                        </a:ln>
                        <a:solidFill>
                          <a:schemeClr val="tx1"/>
                        </a:solidFill>
                        <a:effectLst/>
                        <a:latin typeface="Times" charset="0"/>
                        <a:ea typeface="宋体" charset="0"/>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营养所</a:t>
                      </a:r>
                      <a:endParaRPr kumimoji="0" lang="zh-CN" altLang="en-US" sz="2800" b="0" i="0" u="none" strike="noStrike" cap="none" normalizeH="0" baseline="0">
                        <a:ln>
                          <a:noFill/>
                        </a:ln>
                        <a:solidFill>
                          <a:schemeClr val="tx1"/>
                        </a:solidFill>
                        <a:effectLst/>
                        <a:latin typeface="Times" charset="0"/>
                        <a:ea typeface="宋体" charset="0"/>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0.025</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0.13</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a:t>
                      </a:r>
                      <a:r>
                        <a:rPr kumimoji="0" lang="zh-CN" altLang="zh-CN" sz="2800" b="0" i="0" u="none" strike="noStrike" cap="none" normalizeH="0" baseline="0">
                          <a:ln>
                            <a:noFill/>
                          </a:ln>
                          <a:solidFill>
                            <a:schemeClr val="tx1"/>
                          </a:solidFill>
                          <a:effectLst/>
                          <a:latin typeface="Times" charset="0"/>
                          <a:ea typeface="宋体" charset="0"/>
                          <a:cs typeface="宋体" charset="0"/>
                        </a:rPr>
                        <a:t>09</a:t>
                      </a:r>
                      <a:endParaRPr kumimoji="0" lang="zh-CN" altLang="zh-CN" sz="2800" b="0" i="0" u="none" strike="noStrike" cap="none" normalizeH="0" baseline="0">
                        <a:ln>
                          <a:noFill/>
                        </a:ln>
                        <a:solidFill>
                          <a:schemeClr val="tx1"/>
                        </a:solidFill>
                        <a:effectLst/>
                        <a:latin typeface="Times" charset="0"/>
                        <a:ea typeface="宋体" charset="0"/>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健康所</a:t>
                      </a:r>
                      <a:endParaRPr kumimoji="0" lang="zh-CN" altLang="en-US" sz="2800" b="0" i="0" u="none" strike="noStrike" cap="none" normalizeH="0" baseline="0">
                        <a:ln>
                          <a:noFill/>
                        </a:ln>
                        <a:solidFill>
                          <a:schemeClr val="tx1"/>
                        </a:solidFill>
                        <a:effectLst/>
                        <a:latin typeface="Times" charset="0"/>
                        <a:ea typeface="宋体" charset="0"/>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0.05</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0.13</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a:t>
                      </a:r>
                      <a:r>
                        <a:rPr kumimoji="0" lang="zh-CN" altLang="zh-CN" sz="2800" b="0" i="0" u="none" strike="noStrike" cap="none" normalizeH="0" baseline="0">
                          <a:ln>
                            <a:noFill/>
                          </a:ln>
                          <a:solidFill>
                            <a:schemeClr val="tx1"/>
                          </a:solidFill>
                          <a:effectLst/>
                          <a:latin typeface="Times" charset="0"/>
                          <a:ea typeface="宋体" charset="0"/>
                          <a:cs typeface="宋体" charset="0"/>
                        </a:rPr>
                        <a:t>18</a:t>
                      </a:r>
                      <a:endParaRPr kumimoji="0" lang="zh-CN" altLang="zh-CN" sz="2800" b="0" i="0" u="none" strike="noStrike" cap="none" normalizeH="0" baseline="0">
                        <a:ln>
                          <a:noFill/>
                        </a:ln>
                        <a:solidFill>
                          <a:schemeClr val="tx1"/>
                        </a:solidFill>
                        <a:effectLst/>
                        <a:latin typeface="Times" charset="0"/>
                        <a:ea typeface="宋体" charset="0"/>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药物所</a:t>
                      </a:r>
                      <a:endParaRPr kumimoji="0" lang="zh-CN" altLang="en-US" sz="2800" b="0" i="0" u="none" strike="noStrike" cap="none" normalizeH="0" baseline="0">
                        <a:ln>
                          <a:noFill/>
                        </a:ln>
                        <a:solidFill>
                          <a:schemeClr val="tx1"/>
                        </a:solidFill>
                        <a:effectLst/>
                        <a:latin typeface="Times" charset="0"/>
                        <a:ea typeface="宋体" charset="0"/>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0.02</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0.17</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a:t>
                      </a:r>
                      <a:r>
                        <a:rPr kumimoji="0" lang="zh-CN" altLang="zh-CN" sz="2800" b="0" i="0" u="none" strike="noStrike" cap="none" normalizeH="0" baseline="0">
                          <a:ln>
                            <a:noFill/>
                          </a:ln>
                          <a:solidFill>
                            <a:schemeClr val="tx1"/>
                          </a:solidFill>
                          <a:effectLst/>
                          <a:latin typeface="Times" charset="0"/>
                          <a:ea typeface="宋体" charset="0"/>
                          <a:cs typeface="宋体" charset="0"/>
                        </a:rPr>
                        <a:t>09</a:t>
                      </a:r>
                      <a:endParaRPr kumimoji="0" lang="zh-CN" altLang="zh-CN" sz="2800" b="0" i="0" u="none" strike="noStrike" cap="none" normalizeH="0" baseline="0">
                        <a:ln>
                          <a:noFill/>
                        </a:ln>
                        <a:solidFill>
                          <a:schemeClr val="tx1"/>
                        </a:solidFill>
                        <a:effectLst/>
                        <a:latin typeface="Times" charset="0"/>
                        <a:ea typeface="宋体" charset="0"/>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0" i="0" u="none" strike="noStrike" cap="none" normalizeH="0" baseline="0">
                          <a:ln>
                            <a:noFill/>
                          </a:ln>
                          <a:solidFill>
                            <a:schemeClr val="tx1"/>
                          </a:solidFill>
                          <a:effectLst/>
                          <a:latin typeface="Times" charset="0"/>
                          <a:ea typeface="宋体" charset="0"/>
                          <a:cs typeface="宋体" charset="0"/>
                        </a:rPr>
                        <a:t>计算所</a:t>
                      </a:r>
                      <a:endParaRPr kumimoji="0" lang="zh-CN" altLang="en-US" sz="2800" b="0" i="0" u="none" strike="noStrike" cap="none" normalizeH="0" baseline="0">
                        <a:ln>
                          <a:noFill/>
                        </a:ln>
                        <a:solidFill>
                          <a:schemeClr val="tx1"/>
                        </a:solidFill>
                        <a:effectLst/>
                        <a:latin typeface="Times" charset="0"/>
                        <a:ea typeface="宋体" charset="0"/>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0.07</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zh-CN" sz="2800" b="0" i="0" u="none" strike="noStrike" cap="none" normalizeH="0" baseline="0">
                          <a:ln>
                            <a:noFill/>
                          </a:ln>
                          <a:solidFill>
                            <a:schemeClr val="tx1"/>
                          </a:solidFill>
                          <a:effectLst/>
                          <a:latin typeface="Times" charset="0"/>
                          <a:ea typeface="宋体" charset="0"/>
                        </a:rPr>
                        <a:t>0</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24013" name="Rectangle 77"/>
          <p:cNvSpPr>
            <a:spLocks noChangeArrowheads="1"/>
          </p:cNvSpPr>
          <p:nvPr/>
        </p:nvSpPr>
        <p:spPr bwMode="auto">
          <a:xfrm>
            <a:off x="2514600" y="6172200"/>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zh-CN" altLang="en-US"/>
              <a:t>答案：你最有可能是生化所的！</a:t>
            </a:r>
            <a:endParaRPr lang="zh-CN" altLang="en-US">
              <a:cs typeface="+mn-cs"/>
            </a:endParaRPr>
          </a:p>
        </p:txBody>
      </p:sp>
    </p:spTree>
    <p:extLst>
      <p:ext uri="{BB962C8B-B14F-4D97-AF65-F5344CB8AC3E}">
        <p14:creationId xmlns:p14="http://schemas.microsoft.com/office/powerpoint/2010/main" val="42631938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40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0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Example</a:t>
            </a:r>
            <a:endParaRPr kumimoji="1" lang="zh-CN" altLang="en-US" dirty="0"/>
          </a:p>
        </p:txBody>
      </p:sp>
      <p:pic>
        <p:nvPicPr>
          <p:cNvPr id="4" name="内容占位符 3"/>
          <p:cNvPicPr>
            <a:picLocks noGrp="1" noChangeAspect="1"/>
          </p:cNvPicPr>
          <p:nvPr>
            <p:ph idx="1"/>
          </p:nvPr>
        </p:nvPicPr>
        <p:blipFill>
          <a:blip r:embed="rId2"/>
          <a:srcRect l="-8658" r="-8658"/>
          <a:stretch>
            <a:fillRect/>
          </a:stretch>
        </p:blipFill>
        <p:spPr/>
      </p:pic>
    </p:spTree>
    <p:extLst>
      <p:ext uri="{BB962C8B-B14F-4D97-AF65-F5344CB8AC3E}">
        <p14:creationId xmlns:p14="http://schemas.microsoft.com/office/powerpoint/2010/main" val="69773892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Example</a:t>
            </a:r>
            <a:endParaRPr kumimoji="1" lang="zh-CN" altLang="en-US" dirty="0"/>
          </a:p>
        </p:txBody>
      </p:sp>
      <p:pic>
        <p:nvPicPr>
          <p:cNvPr id="5" name="内容占位符 4"/>
          <p:cNvPicPr>
            <a:picLocks noGrp="1" noChangeAspect="1"/>
          </p:cNvPicPr>
          <p:nvPr>
            <p:ph idx="1"/>
          </p:nvPr>
        </p:nvPicPr>
        <p:blipFill>
          <a:blip r:embed="rId2"/>
          <a:srcRect l="-8726" r="-8726"/>
          <a:stretch>
            <a:fillRect/>
          </a:stretch>
        </p:blipFill>
        <p:spPr/>
      </p:pic>
    </p:spTree>
    <p:extLst>
      <p:ext uri="{BB962C8B-B14F-4D97-AF65-F5344CB8AC3E}">
        <p14:creationId xmlns:p14="http://schemas.microsoft.com/office/powerpoint/2010/main" val="206287656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395288" y="6165850"/>
            <a:ext cx="4105275"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pPr algn="ctr" eaLnBrk="0" hangingPunct="0">
              <a:lnSpc>
                <a:spcPct val="90000"/>
              </a:lnSpc>
              <a:spcBef>
                <a:spcPct val="50000"/>
              </a:spcBef>
            </a:pPr>
            <a:r>
              <a:rPr lang="en-US" altLang="zh-CN" sz="2000" b="1">
                <a:solidFill>
                  <a:schemeClr val="tx2"/>
                </a:solidFill>
                <a:ea typeface="幼圆" charset="0"/>
                <a:cs typeface="幼圆" charset="0"/>
              </a:rPr>
              <a:t>Charles  Darwin (1809 – 1882)</a:t>
            </a:r>
          </a:p>
        </p:txBody>
      </p:sp>
      <p:pic>
        <p:nvPicPr>
          <p:cNvPr id="4099" name="Picture 3" descr="Darwin 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404813"/>
            <a:ext cx="4149725" cy="568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descr="File:Origin of Species title page.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403225"/>
            <a:ext cx="417195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95457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Example</a:t>
            </a:r>
            <a:endParaRPr kumimoji="1" lang="zh-CN" altLang="en-US" dirty="0"/>
          </a:p>
        </p:txBody>
      </p:sp>
      <p:pic>
        <p:nvPicPr>
          <p:cNvPr id="4" name="内容占位符 3"/>
          <p:cNvPicPr>
            <a:picLocks noGrp="1" noChangeAspect="1"/>
          </p:cNvPicPr>
          <p:nvPr>
            <p:ph idx="1"/>
          </p:nvPr>
        </p:nvPicPr>
        <p:blipFill>
          <a:blip r:embed="rId2"/>
          <a:srcRect l="-8690" r="-8690"/>
          <a:stretch>
            <a:fillRect/>
          </a:stretch>
        </p:blipFill>
        <p:spPr/>
      </p:pic>
    </p:spTree>
    <p:extLst>
      <p:ext uri="{BB962C8B-B14F-4D97-AF65-F5344CB8AC3E}">
        <p14:creationId xmlns:p14="http://schemas.microsoft.com/office/powerpoint/2010/main" val="178545451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Likelihood function for sequence evolution</a:t>
            </a:r>
            <a:endParaRPr kumimoji="1" lang="zh-CN" altLang="en-US" dirty="0"/>
          </a:p>
        </p:txBody>
      </p:sp>
      <p:pic>
        <p:nvPicPr>
          <p:cNvPr id="4" name="内容占位符 3"/>
          <p:cNvPicPr>
            <a:picLocks noGrp="1" noChangeAspect="1"/>
          </p:cNvPicPr>
          <p:nvPr>
            <p:ph idx="1"/>
          </p:nvPr>
        </p:nvPicPr>
        <p:blipFill>
          <a:blip r:embed="rId2"/>
          <a:srcRect l="-8335" r="-8335"/>
          <a:stretch>
            <a:fillRect/>
          </a:stretch>
        </p:blipFill>
        <p:spPr/>
      </p:pic>
    </p:spTree>
    <p:extLst>
      <p:ext uri="{BB962C8B-B14F-4D97-AF65-F5344CB8AC3E}">
        <p14:creationId xmlns:p14="http://schemas.microsoft.com/office/powerpoint/2010/main" val="330141579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609600" y="26114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dirty="0" smtClean="0"/>
              <a:t>Phylogenetic Tree (</a:t>
            </a:r>
            <a:r>
              <a:rPr lang="zh-CN" altLang="en-US" b="1" dirty="0" smtClean="0">
                <a:solidFill>
                  <a:schemeClr val="tx2"/>
                </a:solidFill>
                <a:ea typeface="幼圆" charset="0"/>
                <a:cs typeface="幼圆" charset="0"/>
              </a:rPr>
              <a:t>系统发育</a:t>
            </a:r>
            <a:r>
              <a:rPr lang="zh-CN" altLang="en-US" b="1" dirty="0" smtClean="0">
                <a:solidFill>
                  <a:schemeClr val="tx2"/>
                </a:solidFill>
                <a:ea typeface="幼圆" charset="0"/>
                <a:cs typeface="幼圆" charset="0"/>
              </a:rPr>
              <a:t>树）</a:t>
            </a:r>
            <a:endParaRPr kumimoji="1" lang="zh-CN" altLang="en-US" dirty="0"/>
          </a:p>
        </p:txBody>
      </p:sp>
    </p:spTree>
    <p:extLst>
      <p:ext uri="{BB962C8B-B14F-4D97-AF65-F5344CB8AC3E}">
        <p14:creationId xmlns:p14="http://schemas.microsoft.com/office/powerpoint/2010/main" val="270731434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7A5.jpg"/>
          <p:cNvPicPr>
            <a:picLocks noGrp="1" noChangeAspect="1"/>
          </p:cNvPicPr>
          <p:nvPr>
            <p:ph idx="1"/>
          </p:nvPr>
        </p:nvPicPr>
        <p:blipFill>
          <a:blip r:embed="rId2">
            <a:extLst>
              <a:ext uri="{28A0092B-C50C-407E-A947-70E740481C1C}">
                <a14:useLocalDpi xmlns:a14="http://schemas.microsoft.com/office/drawing/2010/main" val="0"/>
              </a:ext>
            </a:extLst>
          </a:blip>
          <a:srcRect l="-36296" r="-36296"/>
          <a:stretch>
            <a:fillRect/>
          </a:stretch>
        </p:blipFill>
        <p:spPr/>
      </p:pic>
      <p:sp>
        <p:nvSpPr>
          <p:cNvPr id="5" name="标题 4"/>
          <p:cNvSpPr>
            <a:spLocks noGrp="1"/>
          </p:cNvSpPr>
          <p:nvPr>
            <p:ph type="title"/>
          </p:nvPr>
        </p:nvSpPr>
        <p:spPr/>
        <p:txBody>
          <a:bodyPr/>
          <a:lstStyle/>
          <a:p>
            <a:endParaRPr kumimoji="1" lang="zh-CN" altLang="en-US"/>
          </a:p>
        </p:txBody>
      </p:sp>
    </p:spTree>
    <p:extLst>
      <p:ext uri="{BB962C8B-B14F-4D97-AF65-F5344CB8AC3E}">
        <p14:creationId xmlns:p14="http://schemas.microsoft.com/office/powerpoint/2010/main" val="22717459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内容占位符 3" descr="7A3.jpg"/>
          <p:cNvPicPr>
            <a:picLocks noGrp="1" noChangeAspect="1"/>
          </p:cNvPicPr>
          <p:nvPr>
            <p:ph idx="1"/>
          </p:nvPr>
        </p:nvPicPr>
        <p:blipFill>
          <a:blip r:embed="rId2">
            <a:extLst>
              <a:ext uri="{28A0092B-C50C-407E-A947-70E740481C1C}">
                <a14:useLocalDpi xmlns:a14="http://schemas.microsoft.com/office/drawing/2010/main" val="0"/>
              </a:ext>
            </a:extLst>
          </a:blip>
          <a:srcRect t="12639" b="12639"/>
          <a:stretch>
            <a:fillRect/>
          </a:stretch>
        </p:blipFill>
        <p:spPr/>
      </p:pic>
    </p:spTree>
    <p:extLst>
      <p:ext uri="{BB962C8B-B14F-4D97-AF65-F5344CB8AC3E}">
        <p14:creationId xmlns:p14="http://schemas.microsoft.com/office/powerpoint/2010/main" val="372996628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7A4.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9626" r="-1390"/>
          <a:stretch/>
        </p:blipFill>
        <p:spPr>
          <a:xfrm>
            <a:off x="2146300" y="49744"/>
            <a:ext cx="5372100" cy="6776638"/>
          </a:xfrm>
        </p:spPr>
      </p:pic>
    </p:spTree>
    <p:extLst>
      <p:ext uri="{BB962C8B-B14F-4D97-AF65-F5344CB8AC3E}">
        <p14:creationId xmlns:p14="http://schemas.microsoft.com/office/powerpoint/2010/main" val="12659147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 y="1319213"/>
            <a:ext cx="8724900"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2" name="Rectangle 3"/>
          <p:cNvSpPr>
            <a:spLocks noChangeArrowheads="1"/>
          </p:cNvSpPr>
          <p:nvPr/>
        </p:nvSpPr>
        <p:spPr bwMode="auto">
          <a:xfrm>
            <a:off x="4267200" y="5181600"/>
            <a:ext cx="685800" cy="304800"/>
          </a:xfrm>
          <a:prstGeom prst="rect">
            <a:avLst/>
          </a:prstGeom>
          <a:solidFill>
            <a:schemeClr val="tx1"/>
          </a:solidFill>
          <a:ln w="9525">
            <a:solidFill>
              <a:schemeClr val="tx1"/>
            </a:solidFill>
            <a:miter lim="800000"/>
            <a:headEnd/>
            <a:tailEnd/>
          </a:ln>
        </p:spPr>
        <p:txBody>
          <a:bodyPr wrap="none" anchor="ctr"/>
          <a:lstStyle/>
          <a:p>
            <a:r>
              <a:rPr lang="de-DE" sz="1600" b="1" i="1">
                <a:solidFill>
                  <a:schemeClr val="bg1"/>
                </a:solidFill>
                <a:latin typeface="Myriad Web Pro" charset="0"/>
              </a:rPr>
              <a:t>Homo</a:t>
            </a:r>
          </a:p>
        </p:txBody>
      </p:sp>
      <p:sp>
        <p:nvSpPr>
          <p:cNvPr id="61443" name="Text Box 4"/>
          <p:cNvSpPr txBox="1">
            <a:spLocks noChangeArrowheads="1"/>
          </p:cNvSpPr>
          <p:nvPr/>
        </p:nvSpPr>
        <p:spPr bwMode="auto">
          <a:xfrm>
            <a:off x="7086600" y="5638800"/>
            <a:ext cx="3657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cs typeface="ＭＳ Ｐゴシック" charset="0"/>
              </a:defRPr>
            </a:lvl2pPr>
            <a:lvl3pPr marL="1143000" indent="-228600">
              <a:defRPr>
                <a:solidFill>
                  <a:schemeClr val="tx1"/>
                </a:solidFill>
                <a:latin typeface="Calibri" charset="0"/>
                <a:ea typeface="ＭＳ Ｐゴシック" charset="0"/>
                <a:cs typeface="ＭＳ Ｐゴシック" charset="0"/>
              </a:defRPr>
            </a:lvl3pPr>
            <a:lvl4pPr marL="1600200" indent="-228600">
              <a:defRPr>
                <a:solidFill>
                  <a:schemeClr val="tx1"/>
                </a:solidFill>
                <a:latin typeface="Calibri" charset="0"/>
                <a:ea typeface="ＭＳ Ｐゴシック" charset="0"/>
                <a:cs typeface="ＭＳ Ｐゴシック" charset="0"/>
              </a:defRPr>
            </a:lvl4pPr>
            <a:lvl5pPr marL="2057400" indent="-228600">
              <a:defRPr>
                <a:solidFill>
                  <a:schemeClr val="tx1"/>
                </a:solidFill>
                <a:latin typeface="Calibri" charset="0"/>
                <a:ea typeface="ＭＳ Ｐゴシック" charset="0"/>
                <a:cs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cs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cs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cs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cs typeface="ＭＳ Ｐゴシック" charset="0"/>
              </a:defRPr>
            </a:lvl9pPr>
          </a:lstStyle>
          <a:p>
            <a:pPr>
              <a:spcBef>
                <a:spcPct val="50000"/>
              </a:spcBef>
            </a:pPr>
            <a:r>
              <a:rPr lang="de-DE" sz="1600">
                <a:solidFill>
                  <a:schemeClr val="bg1"/>
                </a:solidFill>
              </a:rPr>
              <a:t>Lahr &amp; </a:t>
            </a:r>
            <a:r>
              <a:rPr lang="de-DE" sz="1600">
                <a:solidFill>
                  <a:schemeClr val="bg1"/>
                </a:solidFill>
                <a:latin typeface="Myriad Pro" charset="0"/>
              </a:rPr>
              <a:t>Foley</a:t>
            </a:r>
            <a:r>
              <a:rPr lang="de-DE" sz="1600">
                <a:solidFill>
                  <a:schemeClr val="bg1"/>
                </a:solidFill>
              </a:rPr>
              <a:t> 2004</a:t>
            </a:r>
          </a:p>
        </p:txBody>
      </p:sp>
    </p:spTree>
    <p:extLst>
      <p:ext uri="{BB962C8B-B14F-4D97-AF65-F5344CB8AC3E}">
        <p14:creationId xmlns:p14="http://schemas.microsoft.com/office/powerpoint/2010/main" val="7308172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9737725" y="5278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pPr eaLnBrk="0" hangingPunct="0"/>
            <a:endParaRPr lang="zh-CN" altLang="en-US" sz="2400"/>
          </a:p>
        </p:txBody>
      </p:sp>
      <p:sp>
        <p:nvSpPr>
          <p:cNvPr id="47107" name="Text Box 3"/>
          <p:cNvSpPr txBox="1">
            <a:spLocks noChangeArrowheads="1"/>
          </p:cNvSpPr>
          <p:nvPr/>
        </p:nvSpPr>
        <p:spPr bwMode="auto">
          <a:xfrm>
            <a:off x="1143000" y="685800"/>
            <a:ext cx="6934200" cy="523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pPr algn="ctr" eaLnBrk="0" hangingPunct="0">
              <a:spcBef>
                <a:spcPct val="50000"/>
              </a:spcBef>
            </a:pPr>
            <a:r>
              <a:rPr lang="zh-CN" altLang="en-US" sz="4000" b="1" dirty="0">
                <a:solidFill>
                  <a:schemeClr val="tx2"/>
                </a:solidFill>
                <a:ea typeface="幼圆" charset="0"/>
                <a:cs typeface="幼圆" charset="0"/>
              </a:rPr>
              <a:t>分子系统发育分析的</a:t>
            </a:r>
            <a:r>
              <a:rPr lang="zh-CN" altLang="en-US" sz="4000" b="1" dirty="0" smtClean="0">
                <a:solidFill>
                  <a:schemeClr val="tx2"/>
                </a:solidFill>
                <a:ea typeface="幼圆" charset="0"/>
                <a:cs typeface="幼圆" charset="0"/>
              </a:rPr>
              <a:t>主要方法</a:t>
            </a:r>
            <a:endParaRPr lang="zh-CN" altLang="en-US" sz="4000" b="1" dirty="0">
              <a:solidFill>
                <a:schemeClr val="tx2"/>
              </a:solidFill>
              <a:ea typeface="幼圆" charset="0"/>
              <a:cs typeface="幼圆" charset="0"/>
            </a:endParaRPr>
          </a:p>
          <a:p>
            <a:pPr eaLnBrk="0" hangingPunct="0">
              <a:spcBef>
                <a:spcPct val="50000"/>
              </a:spcBef>
            </a:pPr>
            <a:endParaRPr lang="zh-CN" altLang="en-US" b="1" dirty="0">
              <a:solidFill>
                <a:schemeClr val="tx2"/>
              </a:solidFill>
              <a:latin typeface="宋体" charset="0"/>
            </a:endParaRPr>
          </a:p>
          <a:p>
            <a:pPr marL="514350" indent="-514350" eaLnBrk="0" hangingPunct="0">
              <a:spcBef>
                <a:spcPct val="50000"/>
              </a:spcBef>
              <a:buAutoNum type="arabicPeriod"/>
            </a:pPr>
            <a:r>
              <a:rPr lang="zh-CN" altLang="en-US" b="1" dirty="0" smtClean="0"/>
              <a:t>最大简约法 </a:t>
            </a:r>
            <a:r>
              <a:rPr lang="zh-CN" altLang="en-US" sz="2800" b="1" dirty="0"/>
              <a:t>(</a:t>
            </a:r>
            <a:r>
              <a:rPr lang="en-US" altLang="zh-CN" sz="2800" b="1" dirty="0"/>
              <a:t>Maximum Parsimony</a:t>
            </a:r>
            <a:r>
              <a:rPr lang="en-US" altLang="zh-CN" sz="2800" b="1" dirty="0" smtClean="0"/>
              <a:t>)</a:t>
            </a:r>
          </a:p>
          <a:p>
            <a:pPr marL="514350" indent="-514350" eaLnBrk="0" hangingPunct="0">
              <a:spcBef>
                <a:spcPct val="50000"/>
              </a:spcBef>
              <a:buAutoNum type="arabicPeriod"/>
            </a:pPr>
            <a:r>
              <a:rPr lang="zh-CN" altLang="en-US" sz="2800" b="1" dirty="0" smtClean="0"/>
              <a:t>距离矩阵法 </a:t>
            </a:r>
            <a:r>
              <a:rPr lang="en-US" altLang="zh-CN" sz="2800" b="1" dirty="0"/>
              <a:t>(Distance Matrix</a:t>
            </a:r>
            <a:r>
              <a:rPr lang="en-US" altLang="zh-CN" sz="2800" b="1" dirty="0" smtClean="0"/>
              <a:t>)</a:t>
            </a:r>
          </a:p>
          <a:p>
            <a:pPr marL="514350" indent="-514350" eaLnBrk="0" hangingPunct="0">
              <a:spcBef>
                <a:spcPct val="50000"/>
              </a:spcBef>
              <a:buAutoNum type="arabicPeriod"/>
            </a:pPr>
            <a:r>
              <a:rPr lang="zh-CN" altLang="en-US" b="1" dirty="0" smtClean="0"/>
              <a:t>最大</a:t>
            </a:r>
            <a:r>
              <a:rPr lang="zh-CN" altLang="en-US" b="1" dirty="0"/>
              <a:t>似然法 </a:t>
            </a:r>
            <a:r>
              <a:rPr lang="zh-CN" altLang="en-US" sz="2800" b="1" dirty="0"/>
              <a:t>(</a:t>
            </a:r>
            <a:r>
              <a:rPr lang="en-US" altLang="zh-CN" sz="2800" b="1" dirty="0"/>
              <a:t>Maximum </a:t>
            </a:r>
            <a:r>
              <a:rPr lang="en-US" altLang="zh-CN" sz="2800" b="1" dirty="0" smtClean="0"/>
              <a:t>Likelihood)</a:t>
            </a:r>
          </a:p>
          <a:p>
            <a:pPr eaLnBrk="0" hangingPunct="0">
              <a:spcBef>
                <a:spcPct val="50000"/>
              </a:spcBef>
            </a:pPr>
            <a:r>
              <a:rPr lang="en-US" altLang="zh-CN" b="1" dirty="0" smtClean="0"/>
              <a:t>4.  </a:t>
            </a:r>
            <a:r>
              <a:rPr lang="zh-CN" altLang="en-US" b="1" dirty="0" smtClean="0"/>
              <a:t>贝叶斯法</a:t>
            </a:r>
            <a:r>
              <a:rPr lang="zh-CN" altLang="en-US" sz="2800" b="1" dirty="0" smtClean="0"/>
              <a:t> （</a:t>
            </a:r>
            <a:r>
              <a:rPr lang="en-US" altLang="zh-CN" sz="2800" b="1" dirty="0" smtClean="0"/>
              <a:t>Bayesian Inference)</a:t>
            </a:r>
          </a:p>
          <a:p>
            <a:pPr eaLnBrk="0" hangingPunct="0">
              <a:spcBef>
                <a:spcPct val="50000"/>
              </a:spcBef>
            </a:pPr>
            <a:endParaRPr lang="zh-CN" altLang="en-US" sz="4000" b="1" dirty="0">
              <a:solidFill>
                <a:schemeClr val="tx2"/>
              </a:solidFill>
              <a:ea typeface="幼圆" charset="0"/>
              <a:cs typeface="幼圆" charset="0"/>
            </a:endParaRPr>
          </a:p>
        </p:txBody>
      </p:sp>
    </p:spTree>
    <p:extLst>
      <p:ext uri="{BB962C8B-B14F-4D97-AF65-F5344CB8AC3E}">
        <p14:creationId xmlns:p14="http://schemas.microsoft.com/office/powerpoint/2010/main" val="198889112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Maximum Parsimony</a:t>
            </a:r>
            <a:endParaRPr kumimoji="1" lang="zh-CN" altLang="en-US" dirty="0"/>
          </a:p>
        </p:txBody>
      </p:sp>
      <p:pic>
        <p:nvPicPr>
          <p:cNvPr id="4" name="内容占位符 3" descr="7A6.jpg"/>
          <p:cNvPicPr>
            <a:picLocks noGrp="1" noChangeAspect="1"/>
          </p:cNvPicPr>
          <p:nvPr>
            <p:ph idx="1"/>
          </p:nvPr>
        </p:nvPicPr>
        <p:blipFill rotWithShape="1">
          <a:blip r:embed="rId2">
            <a:extLst>
              <a:ext uri="{28A0092B-C50C-407E-A947-70E740481C1C}">
                <a14:useLocalDpi xmlns:a14="http://schemas.microsoft.com/office/drawing/2010/main" val="0"/>
              </a:ext>
            </a:extLst>
          </a:blip>
          <a:srcRect t="-14555" b="15752"/>
          <a:stretch/>
        </p:blipFill>
        <p:spPr>
          <a:xfrm>
            <a:off x="457200" y="1600201"/>
            <a:ext cx="8229600" cy="3505200"/>
          </a:xfrm>
        </p:spPr>
      </p:pic>
    </p:spTree>
    <p:extLst>
      <p:ext uri="{BB962C8B-B14F-4D97-AF65-F5344CB8AC3E}">
        <p14:creationId xmlns:p14="http://schemas.microsoft.com/office/powerpoint/2010/main" val="193439428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9737725" y="5278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pPr eaLnBrk="0" hangingPunct="0"/>
            <a:endParaRPr lang="zh-CN" altLang="en-US" sz="2400"/>
          </a:p>
        </p:txBody>
      </p:sp>
      <p:sp>
        <p:nvSpPr>
          <p:cNvPr id="48131" name="Text Box 3"/>
          <p:cNvSpPr txBox="1">
            <a:spLocks noChangeArrowheads="1"/>
          </p:cNvSpPr>
          <p:nvPr/>
        </p:nvSpPr>
        <p:spPr bwMode="auto">
          <a:xfrm>
            <a:off x="914400" y="1828800"/>
            <a:ext cx="7467600" cy="392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pPr algn="just" eaLnBrk="0" hangingPunct="0"/>
            <a:r>
              <a:rPr lang="zh-CN" altLang="en-US" sz="2400" dirty="0"/>
              <a:t>主要有</a:t>
            </a:r>
            <a:r>
              <a:rPr lang="en-US" altLang="zh-CN" sz="2400" dirty="0"/>
              <a:t>UPGMA</a:t>
            </a:r>
            <a:r>
              <a:rPr lang="zh-CN" altLang="en-US" sz="2400" dirty="0"/>
              <a:t>法 (类平均法) 和</a:t>
            </a:r>
            <a:r>
              <a:rPr lang="en-US" altLang="zh-CN" sz="2400" dirty="0"/>
              <a:t>NJ</a:t>
            </a:r>
            <a:r>
              <a:rPr lang="zh-CN" altLang="en-US" sz="2400" dirty="0"/>
              <a:t>法 (邻接法 ) 。</a:t>
            </a:r>
          </a:p>
          <a:p>
            <a:pPr algn="just" eaLnBrk="0" hangingPunct="0"/>
            <a:endParaRPr lang="zh-CN" altLang="en-US" sz="2400" dirty="0"/>
          </a:p>
          <a:p>
            <a:pPr algn="just" eaLnBrk="0" hangingPunct="0"/>
            <a:r>
              <a:rPr lang="zh-CN" altLang="en-US" sz="2400" dirty="0"/>
              <a:t>使用这两种方法前都必须获得一个对称距离矩阵 (</a:t>
            </a:r>
            <a:r>
              <a:rPr lang="en-US" altLang="zh-CN" sz="2400" b="1" i="1" dirty="0"/>
              <a:t>m</a:t>
            </a:r>
            <a:r>
              <a:rPr lang="zh-CN" altLang="en-US" sz="2400" dirty="0"/>
              <a:t>阶方阵) </a:t>
            </a:r>
            <a:r>
              <a:rPr lang="en-US" altLang="zh-CN" sz="2400" b="1" dirty="0"/>
              <a:t>D</a:t>
            </a:r>
            <a:r>
              <a:rPr lang="en-US" altLang="zh-CN" sz="2400" dirty="0"/>
              <a:t> = </a:t>
            </a:r>
            <a:r>
              <a:rPr lang="en-US" altLang="zh-CN" sz="2400" b="1" dirty="0"/>
              <a:t>{</a:t>
            </a:r>
            <a:r>
              <a:rPr lang="en-US" altLang="zh-CN" sz="2400" b="1" i="1" dirty="0" err="1"/>
              <a:t>d</a:t>
            </a:r>
            <a:r>
              <a:rPr lang="en-US" altLang="zh-CN" sz="2400" b="1" i="1" baseline="-25000" dirty="0" err="1"/>
              <a:t>ij</a:t>
            </a:r>
            <a:r>
              <a:rPr lang="en-US" altLang="zh-CN" sz="2400" b="1" dirty="0"/>
              <a:t>}</a:t>
            </a:r>
            <a:r>
              <a:rPr lang="en-US" altLang="zh-CN" sz="2400" b="1" i="1" baseline="-25000" dirty="0" err="1"/>
              <a:t>m</a:t>
            </a:r>
            <a:r>
              <a:rPr lang="en-US" altLang="zh-CN" sz="2400" b="1" baseline="-25000" dirty="0" err="1">
                <a:latin typeface="宋体" charset="0"/>
              </a:rPr>
              <a:t>×</a:t>
            </a:r>
            <a:r>
              <a:rPr lang="en-US" altLang="zh-CN" sz="2400" b="1" i="1" baseline="-25000" dirty="0" err="1"/>
              <a:t>m</a:t>
            </a:r>
            <a:r>
              <a:rPr lang="zh-CN" altLang="en-US" sz="2400" dirty="0"/>
              <a:t>。</a:t>
            </a:r>
          </a:p>
          <a:p>
            <a:pPr algn="just" eaLnBrk="0" hangingPunct="0"/>
            <a:endParaRPr lang="zh-CN" altLang="en-US" sz="2400" dirty="0"/>
          </a:p>
          <a:p>
            <a:pPr algn="just" eaLnBrk="0" hangingPunct="0"/>
            <a:r>
              <a:rPr lang="zh-CN" altLang="en-US" sz="2400" dirty="0"/>
              <a:t>距离系数的公式很多。例如，</a:t>
            </a:r>
            <a:r>
              <a:rPr lang="en-US" altLang="zh-CN" sz="2400" dirty="0" err="1"/>
              <a:t>Nei</a:t>
            </a:r>
            <a:r>
              <a:rPr lang="en-US" altLang="zh-CN" sz="2400" dirty="0"/>
              <a:t> (1972)</a:t>
            </a:r>
            <a:r>
              <a:rPr lang="zh-CN" altLang="en-US" sz="2400" dirty="0"/>
              <a:t>的遗传距离系数适用于限制性内切酶和同功酶数据，</a:t>
            </a:r>
            <a:r>
              <a:rPr lang="en-US" altLang="zh-CN" sz="2400" dirty="0"/>
              <a:t>Jukes-Cantor </a:t>
            </a:r>
            <a:r>
              <a:rPr lang="zh-CN" altLang="en-US" sz="2400" dirty="0"/>
              <a:t>单参数距离系数和</a:t>
            </a:r>
            <a:r>
              <a:rPr lang="en-US" altLang="zh-CN" sz="2400" dirty="0"/>
              <a:t>Kimura</a:t>
            </a:r>
            <a:r>
              <a:rPr lang="zh-CN" altLang="en-US" sz="2400" dirty="0"/>
              <a:t>两参数模型距离系数则广泛用于各种序列数据。</a:t>
            </a:r>
          </a:p>
          <a:p>
            <a:pPr eaLnBrk="0" hangingPunct="0">
              <a:spcBef>
                <a:spcPct val="50000"/>
              </a:spcBef>
            </a:pPr>
            <a:endParaRPr lang="zh-CN" altLang="en-US" sz="2400" dirty="0"/>
          </a:p>
        </p:txBody>
      </p:sp>
      <p:sp>
        <p:nvSpPr>
          <p:cNvPr id="48132" name="Text Box 4"/>
          <p:cNvSpPr txBox="1">
            <a:spLocks noChangeArrowheads="1"/>
          </p:cNvSpPr>
          <p:nvPr/>
        </p:nvSpPr>
        <p:spPr bwMode="auto">
          <a:xfrm>
            <a:off x="2743200" y="685800"/>
            <a:ext cx="3657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pPr algn="ctr" eaLnBrk="0" hangingPunct="0">
              <a:spcBef>
                <a:spcPct val="50000"/>
              </a:spcBef>
            </a:pPr>
            <a:r>
              <a:rPr lang="zh-CN" altLang="en-US" b="1">
                <a:solidFill>
                  <a:schemeClr val="tx2"/>
                </a:solidFill>
                <a:latin typeface="幼圆" charset="0"/>
                <a:ea typeface="幼圆" charset="0"/>
                <a:cs typeface="幼圆" charset="0"/>
              </a:rPr>
              <a:t>距离矩阵法</a:t>
            </a:r>
            <a:endParaRPr lang="zh-CN" altLang="en-US" sz="2400" b="1">
              <a:latin typeface="楷体_GB2312" charset="0"/>
              <a:ea typeface="楷体_GB2312" charset="0"/>
              <a:cs typeface="楷体_GB2312" charset="0"/>
            </a:endParaRPr>
          </a:p>
        </p:txBody>
      </p:sp>
    </p:spTree>
    <p:extLst>
      <p:ext uri="{BB962C8B-B14F-4D97-AF65-F5344CB8AC3E}">
        <p14:creationId xmlns:p14="http://schemas.microsoft.com/office/powerpoint/2010/main" val="41413059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0" y="312738"/>
            <a:ext cx="4643438" cy="211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ChangeArrowheads="1"/>
          </p:cNvSpPr>
          <p:nvPr/>
        </p:nvSpPr>
        <p:spPr bwMode="auto">
          <a:xfrm>
            <a:off x="2928938" y="2500313"/>
            <a:ext cx="3263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algn="ctr" eaLnBrk="0" hangingPunct="0"/>
            <a:r>
              <a:rPr kumimoji="0" lang="zh-CN" altLang="en-GB" sz="2000">
                <a:latin typeface="Times" charset="0"/>
                <a:ea typeface="华文隶书" charset="0"/>
                <a:cs typeface="华文隶书" charset="0"/>
              </a:rPr>
              <a:t>达尔文雀喙与人类工具</a:t>
            </a:r>
          </a:p>
        </p:txBody>
      </p:sp>
      <p:pic>
        <p:nvPicPr>
          <p:cNvPr id="5124" name="Picture 5" descr="xinsrc_43201062309301562500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3070225"/>
            <a:ext cx="2914650"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6" descr="darwinfigure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071813"/>
            <a:ext cx="5214938"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Rectangle 7"/>
          <p:cNvSpPr>
            <a:spLocks noChangeArrowheads="1"/>
          </p:cNvSpPr>
          <p:nvPr/>
        </p:nvSpPr>
        <p:spPr bwMode="auto">
          <a:xfrm>
            <a:off x="3036888" y="6345238"/>
            <a:ext cx="3263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pPr algn="ctr" eaLnBrk="0" hangingPunct="0"/>
            <a:r>
              <a:rPr kumimoji="0" lang="zh-CN" altLang="en-GB" sz="2000">
                <a:latin typeface="Times" charset="0"/>
                <a:ea typeface="华文隶书" charset="0"/>
                <a:cs typeface="华文隶书" charset="0"/>
              </a:rPr>
              <a:t>进化树与物种分歧图</a:t>
            </a:r>
          </a:p>
        </p:txBody>
      </p:sp>
      <p:pic>
        <p:nvPicPr>
          <p:cNvPr id="10" name="Picture 7" descr="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4438" y="333375"/>
            <a:ext cx="271462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TextBox 7"/>
          <p:cNvSpPr txBox="1">
            <a:spLocks noChangeArrowheads="1"/>
          </p:cNvSpPr>
          <p:nvPr/>
        </p:nvSpPr>
        <p:spPr bwMode="auto">
          <a:xfrm>
            <a:off x="500063" y="285750"/>
            <a:ext cx="500062"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lang="zh-CN" altLang="en-US" sz="2800" b="1">
                <a:solidFill>
                  <a:srgbClr val="FFFF00"/>
                </a:solidFill>
              </a:rPr>
              <a:t>观察与分析</a:t>
            </a:r>
          </a:p>
        </p:txBody>
      </p:sp>
    </p:spTree>
    <p:extLst>
      <p:ext uri="{BB962C8B-B14F-4D97-AF65-F5344CB8AC3E}">
        <p14:creationId xmlns:p14="http://schemas.microsoft.com/office/powerpoint/2010/main" val="32385037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zh-CN" altLang="en-US" sz="3600">
                <a:solidFill>
                  <a:srgbClr val="FFFF00"/>
                </a:solidFill>
                <a:latin typeface="Times New Roman" charset="0"/>
                <a:ea typeface="幼圆" charset="0"/>
                <a:cs typeface="幼圆" charset="0"/>
              </a:rPr>
              <a:t>距离聚类</a:t>
            </a:r>
          </a:p>
        </p:txBody>
      </p:sp>
      <p:sp>
        <p:nvSpPr>
          <p:cNvPr id="49155" name="Rectangle 3"/>
          <p:cNvSpPr>
            <a:spLocks noGrp="1" noChangeArrowheads="1"/>
          </p:cNvSpPr>
          <p:nvPr>
            <p:ph type="body" idx="1"/>
          </p:nvPr>
        </p:nvSpPr>
        <p:spPr>
          <a:xfrm>
            <a:off x="1549400" y="1524000"/>
            <a:ext cx="6261100" cy="4495800"/>
          </a:xfrm>
        </p:spPr>
        <p:txBody>
          <a:bodyPr/>
          <a:lstStyle/>
          <a:p>
            <a:pPr marL="285750" indent="-285750" eaLnBrk="1" hangingPunct="1">
              <a:lnSpc>
                <a:spcPct val="150000"/>
              </a:lnSpc>
              <a:buFont typeface="Symbol" charset="0"/>
              <a:buNone/>
            </a:pPr>
            <a:r>
              <a:rPr lang="zh-CN" altLang="en-US" sz="2400" b="1">
                <a:latin typeface="Times New Roman" charset="0"/>
                <a:ea typeface="宋体" charset="0"/>
              </a:rPr>
              <a:t>输入: 物种</a:t>
            </a:r>
            <a:r>
              <a:rPr lang="en-US" altLang="zh-CN" sz="2400" b="1">
                <a:latin typeface="Times New Roman" charset="0"/>
                <a:ea typeface="宋体" charset="0"/>
              </a:rPr>
              <a:t>/</a:t>
            </a:r>
            <a:r>
              <a:rPr lang="zh-CN" altLang="en-US" sz="2400" b="1">
                <a:latin typeface="Times New Roman" charset="0"/>
                <a:ea typeface="宋体" charset="0"/>
              </a:rPr>
              <a:t>序列间距离矩阵</a:t>
            </a:r>
          </a:p>
          <a:p>
            <a:pPr marL="285750" indent="-285750" eaLnBrk="1" hangingPunct="1">
              <a:lnSpc>
                <a:spcPct val="150000"/>
              </a:lnSpc>
              <a:buFont typeface="Symbol" charset="0"/>
              <a:buNone/>
            </a:pPr>
            <a:r>
              <a:rPr lang="zh-CN" altLang="en-US" sz="2400" b="1">
                <a:latin typeface="Times New Roman" charset="0"/>
                <a:ea typeface="宋体" charset="0"/>
              </a:rPr>
              <a:t>要点:</a:t>
            </a:r>
          </a:p>
          <a:p>
            <a:pPr marL="285750" indent="-285750" eaLnBrk="1" hangingPunct="1">
              <a:lnSpc>
                <a:spcPct val="150000"/>
              </a:lnSpc>
            </a:pPr>
            <a:r>
              <a:rPr lang="zh-CN" altLang="en-US" sz="2400">
                <a:latin typeface="Times New Roman" charset="0"/>
                <a:ea typeface="宋体" charset="0"/>
              </a:rPr>
              <a:t>将最近的物种</a:t>
            </a:r>
            <a:r>
              <a:rPr lang="en-US" altLang="zh-CN" sz="2400">
                <a:latin typeface="Times New Roman" charset="0"/>
                <a:ea typeface="宋体" charset="0"/>
              </a:rPr>
              <a:t>/</a:t>
            </a:r>
            <a:r>
              <a:rPr lang="zh-CN" altLang="en-US" sz="2400">
                <a:latin typeface="Times New Roman" charset="0"/>
                <a:ea typeface="宋体" charset="0"/>
              </a:rPr>
              <a:t>序列聚合在一起</a:t>
            </a:r>
          </a:p>
          <a:p>
            <a:pPr marL="285750" indent="-285750" eaLnBrk="1" hangingPunct="1">
              <a:lnSpc>
                <a:spcPct val="150000"/>
              </a:lnSpc>
            </a:pPr>
            <a:r>
              <a:rPr lang="zh-CN" altLang="en-US" sz="2400">
                <a:latin typeface="Times New Roman" charset="0"/>
                <a:ea typeface="宋体" charset="0"/>
              </a:rPr>
              <a:t>开始用于聚合的单元是独立的</a:t>
            </a:r>
          </a:p>
          <a:p>
            <a:pPr marL="285750" indent="-285750" eaLnBrk="1" hangingPunct="1">
              <a:lnSpc>
                <a:spcPct val="150000"/>
              </a:lnSpc>
            </a:pPr>
            <a:r>
              <a:rPr lang="zh-CN" altLang="en-US" sz="2400">
                <a:latin typeface="Times New Roman" charset="0"/>
                <a:ea typeface="宋体" charset="0"/>
              </a:rPr>
              <a:t>在每次迭代中，将两个”最近”单元(距离最小)聚在一起形成一个新的聚合单元</a:t>
            </a:r>
            <a:endParaRPr lang="zh-CN" altLang="en-US" sz="2400" b="1">
              <a:latin typeface="Times New Roman" charset="0"/>
              <a:ea typeface="宋体" charset="0"/>
            </a:endParaRPr>
          </a:p>
        </p:txBody>
      </p:sp>
    </p:spTree>
    <p:extLst>
      <p:ext uri="{BB962C8B-B14F-4D97-AF65-F5344CB8AC3E}">
        <p14:creationId xmlns:p14="http://schemas.microsoft.com/office/powerpoint/2010/main" val="25153716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ctrTitle"/>
          </p:nvPr>
        </p:nvSpPr>
        <p:spPr>
          <a:xfrm>
            <a:off x="1219200" y="1371600"/>
            <a:ext cx="6934200" cy="2116138"/>
          </a:xfrm>
        </p:spPr>
        <p:txBody>
          <a:bodyPr/>
          <a:lstStyle/>
          <a:p>
            <a:pPr algn="ctr" eaLnBrk="1" hangingPunct="1"/>
            <a:r>
              <a:rPr lang="en-US" altLang="zh-CN" b="1">
                <a:solidFill>
                  <a:srgbClr val="FFFF00"/>
                </a:solidFill>
                <a:latin typeface="Times New Roman" charset="0"/>
                <a:ea typeface="宋体" charset="0"/>
              </a:rPr>
              <a:t>UPGMA</a:t>
            </a:r>
            <a:r>
              <a:rPr lang="zh-CN" altLang="en-US" b="1">
                <a:solidFill>
                  <a:srgbClr val="FFFF00"/>
                </a:solidFill>
                <a:latin typeface="Times New Roman" charset="0"/>
                <a:ea typeface="宋体" charset="0"/>
              </a:rPr>
              <a:t>方法</a:t>
            </a:r>
          </a:p>
        </p:txBody>
      </p:sp>
      <p:sp>
        <p:nvSpPr>
          <p:cNvPr id="50179" name="Rectangle 3"/>
          <p:cNvSpPr>
            <a:spLocks noGrp="1" noChangeArrowheads="1"/>
          </p:cNvSpPr>
          <p:nvPr>
            <p:ph type="subTitle" idx="1"/>
          </p:nvPr>
        </p:nvSpPr>
        <p:spPr>
          <a:xfrm>
            <a:off x="1333500" y="3124200"/>
            <a:ext cx="6400800" cy="1752600"/>
          </a:xfrm>
        </p:spPr>
        <p:txBody>
          <a:bodyPr/>
          <a:lstStyle/>
          <a:p>
            <a:pPr eaLnBrk="1" hangingPunct="1">
              <a:buFont typeface="Symbol" charset="0"/>
              <a:buNone/>
            </a:pPr>
            <a:r>
              <a:rPr lang="zh-CN" altLang="en-US" dirty="0">
                <a:solidFill>
                  <a:srgbClr val="FFFF00"/>
                </a:solidFill>
                <a:latin typeface="Times New Roman" charset="0"/>
                <a:ea typeface="宋体" charset="0"/>
              </a:rPr>
              <a:t>(算术平均的不加权组对法)</a:t>
            </a:r>
          </a:p>
        </p:txBody>
      </p:sp>
    </p:spTree>
    <p:extLst>
      <p:ext uri="{BB962C8B-B14F-4D97-AF65-F5344CB8AC3E}">
        <p14:creationId xmlns:p14="http://schemas.microsoft.com/office/powerpoint/2010/main" val="239415767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5426" name="Group 2"/>
          <p:cNvGraphicFramePr>
            <a:graphicFrameLocks noGrp="1"/>
          </p:cNvGraphicFramePr>
          <p:nvPr/>
        </p:nvGraphicFramePr>
        <p:xfrm>
          <a:off x="304800" y="304800"/>
          <a:ext cx="8534400" cy="4191000"/>
        </p:xfrm>
        <a:graphic>
          <a:graphicData uri="http://schemas.openxmlformats.org/drawingml/2006/table">
            <a:tbl>
              <a:tblPr/>
              <a:tblGrid>
                <a:gridCol w="1422400"/>
                <a:gridCol w="1422400"/>
                <a:gridCol w="1422400"/>
                <a:gridCol w="1422400"/>
                <a:gridCol w="1422400"/>
                <a:gridCol w="1422400"/>
              </a:tblGrid>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1.43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2.65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4.24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5.24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4.33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2.52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3.08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1.57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2.19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3.02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1253" name="Text Box 53"/>
          <p:cNvSpPr txBox="1">
            <a:spLocks noChangeArrowheads="1"/>
          </p:cNvSpPr>
          <p:nvPr/>
        </p:nvSpPr>
        <p:spPr bwMode="auto">
          <a:xfrm>
            <a:off x="1258888" y="4797425"/>
            <a:ext cx="63182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pPr marL="342900" indent="-342900">
              <a:buFontTx/>
              <a:buAutoNum type="arabicPeriod"/>
            </a:pPr>
            <a:r>
              <a:rPr kumimoji="0" lang="zh-CN" altLang="en-US" sz="2400">
                <a:latin typeface="Arial" charset="0"/>
              </a:rPr>
              <a:t>找到距离矩阵中最小的距离，在这个例子中</a:t>
            </a:r>
          </a:p>
          <a:p>
            <a:pPr marL="342900" indent="-342900"/>
            <a:r>
              <a:rPr kumimoji="0" lang="zh-CN" altLang="en-US" sz="2400">
                <a:latin typeface="Arial" charset="0"/>
              </a:rPr>
              <a:t>	具有最小距离的聚合单元是</a:t>
            </a:r>
            <a:r>
              <a:rPr kumimoji="0" lang="en-US" altLang="zh-CN" sz="2400">
                <a:latin typeface="Arial" charset="0"/>
              </a:rPr>
              <a:t>A </a:t>
            </a:r>
            <a:r>
              <a:rPr kumimoji="0" lang="zh-CN" altLang="en-US" sz="2400">
                <a:latin typeface="Arial" charset="0"/>
              </a:rPr>
              <a:t>和 </a:t>
            </a:r>
            <a:r>
              <a:rPr kumimoji="0" lang="en-US" altLang="zh-CN" sz="2400">
                <a:latin typeface="Arial" charset="0"/>
              </a:rPr>
              <a:t>B.</a:t>
            </a:r>
          </a:p>
        </p:txBody>
      </p:sp>
    </p:spTree>
    <p:extLst>
      <p:ext uri="{BB962C8B-B14F-4D97-AF65-F5344CB8AC3E}">
        <p14:creationId xmlns:p14="http://schemas.microsoft.com/office/powerpoint/2010/main" val="317879029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365125" y="1116013"/>
            <a:ext cx="8275638"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pPr marL="342900" indent="-342900"/>
            <a:r>
              <a:rPr kumimoji="0" lang="zh-CN" altLang="en-US" sz="2400">
                <a:latin typeface="Arial" charset="0"/>
              </a:rPr>
              <a:t>2. 将 </a:t>
            </a:r>
            <a:r>
              <a:rPr kumimoji="0" lang="en-US" altLang="zh-CN" sz="2400">
                <a:latin typeface="Arial" charset="0"/>
              </a:rPr>
              <a:t>A </a:t>
            </a:r>
            <a:r>
              <a:rPr kumimoji="0" lang="zh-CN" altLang="en-US" sz="2400">
                <a:latin typeface="Arial" charset="0"/>
              </a:rPr>
              <a:t>和 </a:t>
            </a:r>
            <a:r>
              <a:rPr kumimoji="0" lang="en-US" altLang="zh-CN" sz="2400">
                <a:latin typeface="Arial" charset="0"/>
              </a:rPr>
              <a:t>B </a:t>
            </a:r>
            <a:r>
              <a:rPr kumimoji="0" lang="zh-CN" altLang="en-US" sz="2400">
                <a:latin typeface="Arial" charset="0"/>
              </a:rPr>
              <a:t>用树枝相连并给每一个分枝赋予一半的遗传距离</a:t>
            </a:r>
          </a:p>
          <a:p>
            <a:pPr marL="342900" indent="-342900"/>
            <a:endParaRPr kumimoji="0" lang="zh-CN" altLang="en-US" sz="2400">
              <a:latin typeface="Arial" charset="0"/>
            </a:endParaRPr>
          </a:p>
          <a:p>
            <a:pPr marL="342900" indent="-342900"/>
            <a:endParaRPr kumimoji="0" lang="zh-CN" altLang="en-US" sz="2400">
              <a:latin typeface="Arial" charset="0"/>
            </a:endParaRPr>
          </a:p>
          <a:p>
            <a:pPr marL="342900" indent="-342900"/>
            <a:endParaRPr kumimoji="0" lang="zh-CN" altLang="en-US" sz="2400">
              <a:latin typeface="Arial" charset="0"/>
            </a:endParaRPr>
          </a:p>
          <a:p>
            <a:pPr marL="342900" indent="-342900"/>
            <a:endParaRPr kumimoji="0" lang="zh-CN" altLang="en-US" sz="2400">
              <a:latin typeface="Arial" charset="0"/>
            </a:endParaRPr>
          </a:p>
          <a:p>
            <a:pPr marL="342900" indent="-342900"/>
            <a:endParaRPr kumimoji="0" lang="zh-CN" altLang="en-US" sz="2400">
              <a:latin typeface="Arial" charset="0"/>
            </a:endParaRPr>
          </a:p>
          <a:p>
            <a:pPr marL="342900" indent="-342900"/>
            <a:endParaRPr kumimoji="0" lang="zh-CN" altLang="en-US" sz="2400">
              <a:latin typeface="Arial" charset="0"/>
            </a:endParaRPr>
          </a:p>
          <a:p>
            <a:pPr marL="342900" indent="-342900"/>
            <a:endParaRPr kumimoji="0" lang="zh-CN" altLang="en-US" sz="2400">
              <a:latin typeface="Arial" charset="0"/>
            </a:endParaRPr>
          </a:p>
          <a:p>
            <a:pPr marL="342900" indent="-342900"/>
            <a:endParaRPr kumimoji="0" lang="zh-CN" altLang="en-US" sz="2400">
              <a:latin typeface="Arial" charset="0"/>
            </a:endParaRPr>
          </a:p>
          <a:p>
            <a:pPr marL="342900" indent="-342900"/>
            <a:r>
              <a:rPr kumimoji="0" lang="zh-CN" altLang="en-US" sz="2400">
                <a:latin typeface="Arial" charset="0"/>
              </a:rPr>
              <a:t>3. 从现在起，将(</a:t>
            </a:r>
            <a:r>
              <a:rPr kumimoji="0" lang="en-US" altLang="zh-CN" sz="2400">
                <a:latin typeface="Arial" charset="0"/>
              </a:rPr>
              <a:t>A+B) </a:t>
            </a:r>
            <a:r>
              <a:rPr kumimoji="0" lang="zh-CN" altLang="en-US" sz="2400">
                <a:latin typeface="Arial" charset="0"/>
              </a:rPr>
              <a:t>作为一个单元考虑</a:t>
            </a:r>
          </a:p>
        </p:txBody>
      </p:sp>
      <p:sp>
        <p:nvSpPr>
          <p:cNvPr id="52227" name="Text Box 3"/>
          <p:cNvSpPr txBox="1">
            <a:spLocks noChangeArrowheads="1"/>
          </p:cNvSpPr>
          <p:nvPr/>
        </p:nvSpPr>
        <p:spPr bwMode="auto">
          <a:xfrm>
            <a:off x="5122863" y="2112963"/>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en-US" altLang="zh-CN" sz="1800">
                <a:latin typeface="Arial" charset="0"/>
              </a:rPr>
              <a:t>A</a:t>
            </a:r>
          </a:p>
        </p:txBody>
      </p:sp>
      <p:sp>
        <p:nvSpPr>
          <p:cNvPr id="52228" name="Text Box 4"/>
          <p:cNvSpPr txBox="1">
            <a:spLocks noChangeArrowheads="1"/>
          </p:cNvSpPr>
          <p:nvPr/>
        </p:nvSpPr>
        <p:spPr bwMode="auto">
          <a:xfrm>
            <a:off x="5092700" y="311308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en-US" altLang="zh-CN" sz="1800">
                <a:latin typeface="Arial" charset="0"/>
              </a:rPr>
              <a:t>B</a:t>
            </a:r>
          </a:p>
        </p:txBody>
      </p:sp>
      <p:sp>
        <p:nvSpPr>
          <p:cNvPr id="52229" name="AutoShape 5"/>
          <p:cNvSpPr>
            <a:spLocks/>
          </p:cNvSpPr>
          <p:nvPr/>
        </p:nvSpPr>
        <p:spPr bwMode="auto">
          <a:xfrm>
            <a:off x="3505200" y="2295525"/>
            <a:ext cx="1524000" cy="990600"/>
          </a:xfrm>
          <a:prstGeom prst="leftBracket">
            <a:avLst>
              <a:gd name="adj" fmla="val 833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2230" name="Text Box 6"/>
          <p:cNvSpPr txBox="1">
            <a:spLocks noChangeArrowheads="1"/>
          </p:cNvSpPr>
          <p:nvPr/>
        </p:nvSpPr>
        <p:spPr bwMode="auto">
          <a:xfrm>
            <a:off x="3886200" y="1933575"/>
            <a:ext cx="755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1800">
                <a:latin typeface="Arial" charset="0"/>
              </a:rPr>
              <a:t>0.715</a:t>
            </a:r>
          </a:p>
        </p:txBody>
      </p:sp>
      <p:sp>
        <p:nvSpPr>
          <p:cNvPr id="52231" name="Text Box 7"/>
          <p:cNvSpPr txBox="1">
            <a:spLocks noChangeArrowheads="1"/>
          </p:cNvSpPr>
          <p:nvPr/>
        </p:nvSpPr>
        <p:spPr bwMode="auto">
          <a:xfrm>
            <a:off x="3978275" y="2878138"/>
            <a:ext cx="75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1800">
                <a:latin typeface="Arial" charset="0"/>
              </a:rPr>
              <a:t>0.715</a:t>
            </a:r>
          </a:p>
        </p:txBody>
      </p:sp>
    </p:spTree>
    <p:extLst>
      <p:ext uri="{BB962C8B-B14F-4D97-AF65-F5344CB8AC3E}">
        <p14:creationId xmlns:p14="http://schemas.microsoft.com/office/powerpoint/2010/main" val="136255883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8498" name="Group 2"/>
          <p:cNvGraphicFramePr>
            <a:graphicFrameLocks noGrp="1"/>
          </p:cNvGraphicFramePr>
          <p:nvPr/>
        </p:nvGraphicFramePr>
        <p:xfrm>
          <a:off x="304800" y="620713"/>
          <a:ext cx="8534400" cy="4191000"/>
        </p:xfrm>
        <a:graphic>
          <a:graphicData uri="http://schemas.openxmlformats.org/drawingml/2006/table">
            <a:tbl>
              <a:tblPr/>
              <a:tblGrid>
                <a:gridCol w="1422400"/>
                <a:gridCol w="1422400"/>
                <a:gridCol w="1422400"/>
                <a:gridCol w="1422400"/>
                <a:gridCol w="1422400"/>
                <a:gridCol w="1422400"/>
              </a:tblGrid>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1.43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rgbClr val="000000"/>
                          </a:solidFill>
                          <a:effectLst/>
                          <a:latin typeface="Times New Roman" pitchFamily="18" charset="0"/>
                          <a:ea typeface="宋体" pitchFamily="2" charset="-122"/>
                        </a:rPr>
                        <a:t>2.65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rgbClr val="000000"/>
                          </a:solidFill>
                          <a:effectLst/>
                          <a:latin typeface="Times New Roman" pitchFamily="18" charset="0"/>
                          <a:ea typeface="宋体" pitchFamily="2" charset="-122"/>
                        </a:rPr>
                        <a:t>4.24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5.24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00"/>
                    </a:solid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4.33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00"/>
                    </a:solid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2.52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3.08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1.57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2.19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3.02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3301" name="Text Box 53"/>
          <p:cNvSpPr txBox="1">
            <a:spLocks noChangeArrowheads="1"/>
          </p:cNvSpPr>
          <p:nvPr/>
        </p:nvSpPr>
        <p:spPr bwMode="auto">
          <a:xfrm>
            <a:off x="395288" y="5084763"/>
            <a:ext cx="731996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2400">
                <a:latin typeface="Arial" charset="0"/>
              </a:rPr>
              <a:t>4. 根据</a:t>
            </a:r>
            <a:r>
              <a:rPr kumimoji="0" lang="en-US" altLang="zh-CN" sz="2400">
                <a:latin typeface="Arial" charset="0"/>
              </a:rPr>
              <a:t>A</a:t>
            </a:r>
            <a:r>
              <a:rPr kumimoji="0" lang="zh-CN" altLang="en-US" sz="2400">
                <a:latin typeface="Arial" charset="0"/>
              </a:rPr>
              <a:t>和</a:t>
            </a:r>
            <a:r>
              <a:rPr kumimoji="0" lang="en-US" altLang="zh-CN" sz="2400">
                <a:latin typeface="Arial" charset="0"/>
              </a:rPr>
              <a:t>B</a:t>
            </a:r>
            <a:r>
              <a:rPr kumimoji="0" lang="zh-CN" altLang="en-US" sz="2400">
                <a:latin typeface="Arial" charset="0"/>
              </a:rPr>
              <a:t>的距离来重新计算遗传距离</a:t>
            </a:r>
          </a:p>
          <a:p>
            <a:r>
              <a:rPr kumimoji="0" lang="zh-CN" altLang="en-US" sz="2400">
                <a:latin typeface="Arial" charset="0"/>
              </a:rPr>
              <a:t>     例如， (</a:t>
            </a:r>
            <a:r>
              <a:rPr kumimoji="0" lang="en-US" altLang="zh-CN" sz="2400">
                <a:latin typeface="Arial" charset="0"/>
              </a:rPr>
              <a:t>A+B) </a:t>
            </a:r>
            <a:r>
              <a:rPr kumimoji="0" lang="zh-CN" altLang="en-US" sz="2400">
                <a:latin typeface="Arial" charset="0"/>
              </a:rPr>
              <a:t>和 </a:t>
            </a:r>
            <a:r>
              <a:rPr kumimoji="0" lang="en-US" altLang="zh-CN" sz="2400">
                <a:latin typeface="Arial" charset="0"/>
              </a:rPr>
              <a:t>C </a:t>
            </a:r>
            <a:r>
              <a:rPr kumimoji="0" lang="zh-CN" altLang="en-US" sz="2400">
                <a:latin typeface="Arial" charset="0"/>
              </a:rPr>
              <a:t>的距离是 (2.65+4.24)/2= 3.445</a:t>
            </a:r>
          </a:p>
          <a:p>
            <a:r>
              <a:rPr kumimoji="0" lang="zh-CN" altLang="en-US" sz="2400">
                <a:latin typeface="Arial" charset="0"/>
              </a:rPr>
              <a:t>依次计算所有影响到的距离</a:t>
            </a:r>
          </a:p>
        </p:txBody>
      </p:sp>
    </p:spTree>
    <p:extLst>
      <p:ext uri="{BB962C8B-B14F-4D97-AF65-F5344CB8AC3E}">
        <p14:creationId xmlns:p14="http://schemas.microsoft.com/office/powerpoint/2010/main" val="303280839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9522" name="Group 2"/>
          <p:cNvGraphicFramePr>
            <a:graphicFrameLocks noGrp="1"/>
          </p:cNvGraphicFramePr>
          <p:nvPr/>
        </p:nvGraphicFramePr>
        <p:xfrm>
          <a:off x="304800" y="600075"/>
          <a:ext cx="8534400" cy="4191000"/>
        </p:xfrm>
        <a:graphic>
          <a:graphicData uri="http://schemas.openxmlformats.org/drawingml/2006/table">
            <a:tbl>
              <a:tblPr/>
              <a:tblGrid>
                <a:gridCol w="1422400"/>
                <a:gridCol w="1422400"/>
                <a:gridCol w="1422400"/>
                <a:gridCol w="1422400"/>
                <a:gridCol w="1422400"/>
                <a:gridCol w="1422400"/>
              </a:tblGrid>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A+B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A+B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3.445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4.785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2.52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2.325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2.19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3.02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4325" name="Text Box 53"/>
          <p:cNvSpPr txBox="1">
            <a:spLocks noChangeArrowheads="1"/>
          </p:cNvSpPr>
          <p:nvPr/>
        </p:nvSpPr>
        <p:spPr bwMode="auto">
          <a:xfrm>
            <a:off x="288925" y="4983163"/>
            <a:ext cx="78374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2400">
                <a:latin typeface="Arial" charset="0"/>
              </a:rPr>
              <a:t>5. 重复上述步骤，找到下一个最小的距离。在这个例子中</a:t>
            </a:r>
          </a:p>
          <a:p>
            <a:r>
              <a:rPr kumimoji="0" lang="zh-CN" altLang="en-US" sz="2400">
                <a:latin typeface="Arial" charset="0"/>
              </a:rPr>
              <a:t>    是</a:t>
            </a:r>
            <a:r>
              <a:rPr kumimoji="0" lang="en-US" altLang="zh-CN" sz="2400">
                <a:latin typeface="Arial" charset="0"/>
              </a:rPr>
              <a:t>C </a:t>
            </a:r>
            <a:r>
              <a:rPr kumimoji="0" lang="zh-CN" altLang="en-US" sz="2400">
                <a:latin typeface="Arial" charset="0"/>
              </a:rPr>
              <a:t>和 </a:t>
            </a:r>
            <a:r>
              <a:rPr kumimoji="0" lang="en-US" altLang="zh-CN" sz="2400">
                <a:latin typeface="Arial" charset="0"/>
              </a:rPr>
              <a:t>E</a:t>
            </a:r>
            <a:r>
              <a:rPr kumimoji="0" lang="zh-CN" altLang="en-US" sz="2400">
                <a:latin typeface="Arial" charset="0"/>
              </a:rPr>
              <a:t>之间的距离.</a:t>
            </a:r>
          </a:p>
        </p:txBody>
      </p:sp>
    </p:spTree>
    <p:extLst>
      <p:ext uri="{BB962C8B-B14F-4D97-AF65-F5344CB8AC3E}">
        <p14:creationId xmlns:p14="http://schemas.microsoft.com/office/powerpoint/2010/main" val="105133113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365125" y="420688"/>
            <a:ext cx="79883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pPr marL="342900" indent="-342900"/>
            <a:r>
              <a:rPr kumimoji="0" lang="zh-CN" altLang="en-US" sz="2400">
                <a:latin typeface="Arial" charset="0"/>
              </a:rPr>
              <a:t>6. 将 </a:t>
            </a:r>
            <a:r>
              <a:rPr kumimoji="0" lang="en-US" altLang="zh-CN" sz="2400">
                <a:latin typeface="Arial" charset="0"/>
              </a:rPr>
              <a:t>C </a:t>
            </a:r>
            <a:r>
              <a:rPr kumimoji="0" lang="zh-CN" altLang="en-US" sz="2400">
                <a:latin typeface="Arial" charset="0"/>
              </a:rPr>
              <a:t>和 </a:t>
            </a:r>
            <a:r>
              <a:rPr kumimoji="0" lang="en-US" altLang="zh-CN" sz="2400">
                <a:latin typeface="Arial" charset="0"/>
              </a:rPr>
              <a:t>E </a:t>
            </a:r>
            <a:r>
              <a:rPr kumimoji="0" lang="zh-CN" altLang="en-US" sz="2400">
                <a:latin typeface="Arial" charset="0"/>
              </a:rPr>
              <a:t>用树枝相连，并给每一个树枝一半的遗传距离</a:t>
            </a:r>
          </a:p>
          <a:p>
            <a:pPr marL="342900" indent="-342900"/>
            <a:endParaRPr kumimoji="0" lang="zh-CN" altLang="en-US" sz="2400">
              <a:latin typeface="Arial" charset="0"/>
            </a:endParaRPr>
          </a:p>
          <a:p>
            <a:pPr marL="342900" indent="-342900"/>
            <a:endParaRPr kumimoji="0" lang="zh-CN" altLang="en-US" sz="2400">
              <a:latin typeface="Arial" charset="0"/>
            </a:endParaRPr>
          </a:p>
          <a:p>
            <a:pPr marL="342900" indent="-342900"/>
            <a:endParaRPr kumimoji="0" lang="zh-CN" altLang="en-US" sz="2400">
              <a:latin typeface="Arial" charset="0"/>
            </a:endParaRPr>
          </a:p>
          <a:p>
            <a:pPr marL="342900" indent="-342900"/>
            <a:endParaRPr kumimoji="0" lang="zh-CN" altLang="en-US" sz="2400">
              <a:latin typeface="Arial" charset="0"/>
            </a:endParaRPr>
          </a:p>
          <a:p>
            <a:pPr marL="342900" indent="-342900"/>
            <a:endParaRPr kumimoji="0" lang="zh-CN" altLang="en-US" sz="2400">
              <a:latin typeface="Arial" charset="0"/>
            </a:endParaRPr>
          </a:p>
          <a:p>
            <a:pPr marL="342900" indent="-342900"/>
            <a:endParaRPr kumimoji="0" lang="zh-CN" altLang="en-US" sz="2400">
              <a:latin typeface="Arial" charset="0"/>
            </a:endParaRPr>
          </a:p>
          <a:p>
            <a:pPr marL="342900" indent="-342900"/>
            <a:endParaRPr kumimoji="0" lang="zh-CN" altLang="en-US" sz="2400">
              <a:latin typeface="Arial" charset="0"/>
            </a:endParaRPr>
          </a:p>
          <a:p>
            <a:pPr marL="342900" indent="-342900"/>
            <a:endParaRPr kumimoji="0" lang="zh-CN" altLang="en-US" sz="2400">
              <a:latin typeface="Arial" charset="0"/>
            </a:endParaRPr>
          </a:p>
          <a:p>
            <a:pPr marL="342900" indent="-342900"/>
            <a:endParaRPr kumimoji="0" lang="zh-CN" altLang="en-US" sz="2400">
              <a:latin typeface="Arial" charset="0"/>
            </a:endParaRPr>
          </a:p>
          <a:p>
            <a:pPr marL="342900" indent="-342900"/>
            <a:endParaRPr kumimoji="0" lang="zh-CN" altLang="en-US" sz="2400">
              <a:latin typeface="Arial" charset="0"/>
            </a:endParaRPr>
          </a:p>
          <a:p>
            <a:pPr marL="342900" indent="-342900"/>
            <a:endParaRPr kumimoji="0" lang="zh-CN" altLang="en-US" sz="2400">
              <a:latin typeface="Arial" charset="0"/>
            </a:endParaRPr>
          </a:p>
          <a:p>
            <a:pPr marL="342900" indent="-342900"/>
            <a:endParaRPr kumimoji="0" lang="zh-CN" altLang="en-US" sz="2400">
              <a:latin typeface="Arial" charset="0"/>
            </a:endParaRPr>
          </a:p>
          <a:p>
            <a:pPr marL="342900" indent="-342900"/>
            <a:endParaRPr kumimoji="0" lang="zh-CN" altLang="en-US" sz="2400">
              <a:latin typeface="Arial" charset="0"/>
            </a:endParaRPr>
          </a:p>
          <a:p>
            <a:pPr marL="342900" indent="-342900"/>
            <a:r>
              <a:rPr kumimoji="0" lang="zh-CN" altLang="en-US" sz="2400">
                <a:latin typeface="Arial" charset="0"/>
              </a:rPr>
              <a:t>7. 将 (</a:t>
            </a:r>
            <a:r>
              <a:rPr kumimoji="0" lang="en-US" altLang="zh-CN" sz="2400">
                <a:latin typeface="Arial" charset="0"/>
              </a:rPr>
              <a:t>C+E)</a:t>
            </a:r>
            <a:r>
              <a:rPr kumimoji="0" lang="zh-CN" altLang="en-US" sz="2400">
                <a:latin typeface="Arial" charset="0"/>
              </a:rPr>
              <a:t>作为 一个单元考虑</a:t>
            </a:r>
          </a:p>
        </p:txBody>
      </p:sp>
      <p:sp>
        <p:nvSpPr>
          <p:cNvPr id="55299" name="Text Box 3"/>
          <p:cNvSpPr txBox="1">
            <a:spLocks noChangeArrowheads="1"/>
          </p:cNvSpPr>
          <p:nvPr/>
        </p:nvSpPr>
        <p:spPr bwMode="auto">
          <a:xfrm>
            <a:off x="5122863" y="141763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en-US" altLang="zh-CN" sz="1800">
                <a:latin typeface="Arial" charset="0"/>
              </a:rPr>
              <a:t>A</a:t>
            </a:r>
          </a:p>
        </p:txBody>
      </p:sp>
      <p:sp>
        <p:nvSpPr>
          <p:cNvPr id="55300" name="Text Box 4"/>
          <p:cNvSpPr txBox="1">
            <a:spLocks noChangeArrowheads="1"/>
          </p:cNvSpPr>
          <p:nvPr/>
        </p:nvSpPr>
        <p:spPr bwMode="auto">
          <a:xfrm>
            <a:off x="5092700" y="2417763"/>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en-US" altLang="zh-CN" sz="1800">
                <a:latin typeface="Arial" charset="0"/>
              </a:rPr>
              <a:t>B</a:t>
            </a:r>
          </a:p>
        </p:txBody>
      </p:sp>
      <p:sp>
        <p:nvSpPr>
          <p:cNvPr id="55301" name="AutoShape 5"/>
          <p:cNvSpPr>
            <a:spLocks/>
          </p:cNvSpPr>
          <p:nvPr/>
        </p:nvSpPr>
        <p:spPr bwMode="auto">
          <a:xfrm>
            <a:off x="3505200" y="1600200"/>
            <a:ext cx="1524000" cy="990600"/>
          </a:xfrm>
          <a:prstGeom prst="leftBracket">
            <a:avLst>
              <a:gd name="adj" fmla="val 833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5302" name="Text Box 6"/>
          <p:cNvSpPr txBox="1">
            <a:spLocks noChangeArrowheads="1"/>
          </p:cNvSpPr>
          <p:nvPr/>
        </p:nvSpPr>
        <p:spPr bwMode="auto">
          <a:xfrm>
            <a:off x="3886200" y="1238250"/>
            <a:ext cx="755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1800">
                <a:latin typeface="Arial" charset="0"/>
              </a:rPr>
              <a:t>0.715</a:t>
            </a:r>
          </a:p>
        </p:txBody>
      </p:sp>
      <p:sp>
        <p:nvSpPr>
          <p:cNvPr id="55303" name="Text Box 7"/>
          <p:cNvSpPr txBox="1">
            <a:spLocks noChangeArrowheads="1"/>
          </p:cNvSpPr>
          <p:nvPr/>
        </p:nvSpPr>
        <p:spPr bwMode="auto">
          <a:xfrm>
            <a:off x="3978275" y="2182813"/>
            <a:ext cx="75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1800">
                <a:latin typeface="Arial" charset="0"/>
              </a:rPr>
              <a:t>0.715</a:t>
            </a:r>
          </a:p>
        </p:txBody>
      </p:sp>
      <p:sp>
        <p:nvSpPr>
          <p:cNvPr id="55304" name="Text Box 8"/>
          <p:cNvSpPr txBox="1">
            <a:spLocks noChangeArrowheads="1"/>
          </p:cNvSpPr>
          <p:nvPr/>
        </p:nvSpPr>
        <p:spPr bwMode="auto">
          <a:xfrm>
            <a:off x="5105400" y="3752850"/>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en-US" altLang="zh-CN" sz="1800">
                <a:latin typeface="Arial" charset="0"/>
              </a:rPr>
              <a:t>C</a:t>
            </a:r>
          </a:p>
        </p:txBody>
      </p:sp>
      <p:sp>
        <p:nvSpPr>
          <p:cNvPr id="55305" name="Text Box 9"/>
          <p:cNvSpPr txBox="1">
            <a:spLocks noChangeArrowheads="1"/>
          </p:cNvSpPr>
          <p:nvPr/>
        </p:nvSpPr>
        <p:spPr bwMode="auto">
          <a:xfrm>
            <a:off x="5075238" y="475297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en-US" altLang="zh-CN" sz="1800">
                <a:latin typeface="Arial" charset="0"/>
              </a:rPr>
              <a:t>E</a:t>
            </a:r>
          </a:p>
        </p:txBody>
      </p:sp>
      <p:sp>
        <p:nvSpPr>
          <p:cNvPr id="55306" name="AutoShape 10"/>
          <p:cNvSpPr>
            <a:spLocks/>
          </p:cNvSpPr>
          <p:nvPr/>
        </p:nvSpPr>
        <p:spPr bwMode="auto">
          <a:xfrm>
            <a:off x="3487738" y="3935413"/>
            <a:ext cx="1524000" cy="990600"/>
          </a:xfrm>
          <a:prstGeom prst="leftBracket">
            <a:avLst>
              <a:gd name="adj" fmla="val 833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5307" name="Text Box 11"/>
          <p:cNvSpPr txBox="1">
            <a:spLocks noChangeArrowheads="1"/>
          </p:cNvSpPr>
          <p:nvPr/>
        </p:nvSpPr>
        <p:spPr bwMode="auto">
          <a:xfrm>
            <a:off x="3868738" y="3573463"/>
            <a:ext cx="75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1800">
                <a:latin typeface="Arial" charset="0"/>
              </a:rPr>
              <a:t>1.095</a:t>
            </a:r>
          </a:p>
        </p:txBody>
      </p:sp>
      <p:sp>
        <p:nvSpPr>
          <p:cNvPr id="55308" name="Text Box 12"/>
          <p:cNvSpPr txBox="1">
            <a:spLocks noChangeArrowheads="1"/>
          </p:cNvSpPr>
          <p:nvPr/>
        </p:nvSpPr>
        <p:spPr bwMode="auto">
          <a:xfrm>
            <a:off x="3960813" y="4518025"/>
            <a:ext cx="755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1800">
                <a:latin typeface="Arial" charset="0"/>
              </a:rPr>
              <a:t>1.095</a:t>
            </a:r>
          </a:p>
        </p:txBody>
      </p:sp>
    </p:spTree>
    <p:extLst>
      <p:ext uri="{BB962C8B-B14F-4D97-AF65-F5344CB8AC3E}">
        <p14:creationId xmlns:p14="http://schemas.microsoft.com/office/powerpoint/2010/main" val="234044017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342900" y="4978400"/>
            <a:ext cx="759618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2400">
                <a:latin typeface="Arial" charset="0"/>
              </a:rPr>
              <a:t>8. 基于</a:t>
            </a:r>
            <a:r>
              <a:rPr kumimoji="0" lang="en-US" altLang="zh-CN" sz="2400">
                <a:latin typeface="Arial" charset="0"/>
              </a:rPr>
              <a:t>C</a:t>
            </a:r>
            <a:r>
              <a:rPr kumimoji="0" lang="zh-CN" altLang="en-US" sz="2400">
                <a:latin typeface="Arial" charset="0"/>
              </a:rPr>
              <a:t>和</a:t>
            </a:r>
            <a:r>
              <a:rPr kumimoji="0" lang="en-US" altLang="zh-CN" sz="2400">
                <a:latin typeface="Arial" charset="0"/>
              </a:rPr>
              <a:t>E</a:t>
            </a:r>
            <a:r>
              <a:rPr kumimoji="0" lang="zh-CN" altLang="en-US" sz="2400">
                <a:latin typeface="Arial" charset="0"/>
              </a:rPr>
              <a:t>的距离的平均值，重新计算遗传距离</a:t>
            </a:r>
          </a:p>
          <a:p>
            <a:r>
              <a:rPr kumimoji="0" lang="zh-CN" altLang="en-US" sz="2400">
                <a:latin typeface="Arial" charset="0"/>
              </a:rPr>
              <a:t>        例如， (</a:t>
            </a:r>
            <a:r>
              <a:rPr kumimoji="0" lang="en-US" altLang="zh-CN" sz="2400">
                <a:latin typeface="Arial" charset="0"/>
              </a:rPr>
              <a:t>C+E) </a:t>
            </a:r>
            <a:r>
              <a:rPr kumimoji="0" lang="zh-CN" altLang="en-US" sz="2400">
                <a:latin typeface="Arial" charset="0"/>
              </a:rPr>
              <a:t>和 </a:t>
            </a:r>
            <a:r>
              <a:rPr kumimoji="0" lang="en-US" altLang="zh-CN" sz="2400">
                <a:latin typeface="Arial" charset="0"/>
              </a:rPr>
              <a:t>D </a:t>
            </a:r>
            <a:r>
              <a:rPr kumimoji="0" lang="zh-CN" altLang="en-US" sz="2400">
                <a:latin typeface="Arial" charset="0"/>
              </a:rPr>
              <a:t>的距离是 (2.52+3.02)/2 = 2.77 </a:t>
            </a:r>
            <a:br>
              <a:rPr kumimoji="0" lang="zh-CN" altLang="en-US" sz="2400">
                <a:latin typeface="Arial" charset="0"/>
              </a:rPr>
            </a:br>
            <a:r>
              <a:rPr kumimoji="0" lang="zh-CN" altLang="en-US" sz="2400">
                <a:latin typeface="Arial" charset="0"/>
              </a:rPr>
              <a:t>重新计算其他受到影响的距离</a:t>
            </a:r>
          </a:p>
        </p:txBody>
      </p:sp>
      <p:graphicFrame>
        <p:nvGraphicFramePr>
          <p:cNvPr id="622595" name="Group 3"/>
          <p:cNvGraphicFramePr>
            <a:graphicFrameLocks noGrp="1"/>
          </p:cNvGraphicFramePr>
          <p:nvPr/>
        </p:nvGraphicFramePr>
        <p:xfrm>
          <a:off x="358775" y="598488"/>
          <a:ext cx="8534400" cy="4191000"/>
        </p:xfrm>
        <a:graphic>
          <a:graphicData uri="http://schemas.openxmlformats.org/drawingml/2006/table">
            <a:tbl>
              <a:tblPr/>
              <a:tblGrid>
                <a:gridCol w="1422400"/>
                <a:gridCol w="1422400"/>
                <a:gridCol w="1422400"/>
                <a:gridCol w="1422400"/>
                <a:gridCol w="1422400"/>
                <a:gridCol w="1422400"/>
              </a:tblGrid>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A+B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A+B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3.445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4.785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2.52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00"/>
                    </a:solid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2.325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2.19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3.02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00"/>
                    </a:solid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88566966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3618" name="Group 2"/>
          <p:cNvGraphicFramePr>
            <a:graphicFrameLocks noGrp="1"/>
          </p:cNvGraphicFramePr>
          <p:nvPr/>
        </p:nvGraphicFramePr>
        <p:xfrm>
          <a:off x="304800" y="304800"/>
          <a:ext cx="8534400" cy="4191000"/>
        </p:xfrm>
        <a:graphic>
          <a:graphicData uri="http://schemas.openxmlformats.org/drawingml/2006/table">
            <a:tbl>
              <a:tblPr/>
              <a:tblGrid>
                <a:gridCol w="1422400"/>
                <a:gridCol w="1422400"/>
                <a:gridCol w="1422400"/>
                <a:gridCol w="1422400"/>
                <a:gridCol w="1422400"/>
                <a:gridCol w="1422400"/>
              </a:tblGrid>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A+B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A+B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2.885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en-US" altLang="zh-CN" sz="2800" b="0" i="0" u="none" strike="noStrike" cap="none" normalizeH="0" baseline="0" smtClean="0">
                          <a:ln>
                            <a:noFill/>
                          </a:ln>
                          <a:solidFill>
                            <a:schemeClr val="tx1"/>
                          </a:solidFill>
                          <a:effectLst/>
                          <a:latin typeface="Times New Roman" pitchFamily="18" charset="0"/>
                          <a:ea typeface="宋体" pitchFamily="2" charset="-122"/>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4.785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r>
                        <a:rPr kumimoji="1" lang="zh-CN" altLang="en-US" sz="2800" b="0" i="0" u="none" strike="noStrike" cap="none" normalizeH="0" baseline="0" smtClean="0">
                          <a:ln>
                            <a:noFill/>
                          </a:ln>
                          <a:solidFill>
                            <a:schemeClr val="tx1"/>
                          </a:solidFill>
                          <a:effectLst/>
                          <a:latin typeface="Times New Roman" pitchFamily="18" charset="0"/>
                          <a:ea typeface="宋体" pitchFamily="2" charset="-122"/>
                        </a:rPr>
                        <a:t>2.77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8500">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tx2"/>
                        </a:buClr>
                        <a:buSzPct val="90000"/>
                        <a:buFont typeface="Symbol" pitchFamily="18" charset="2"/>
                        <a:defRPr kumimoji="1" sz="2800">
                          <a:solidFill>
                            <a:schemeClr val="tx1"/>
                          </a:solidFill>
                          <a:latin typeface="Times New Roman" pitchFamily="18" charset="0"/>
                          <a:ea typeface="宋体" pitchFamily="2" charset="-122"/>
                        </a:defRPr>
                      </a:lvl1pPr>
                      <a:lvl2pPr marL="742950" indent="-285750" eaLnBrk="0" hangingPunct="0">
                        <a:spcBef>
                          <a:spcPct val="20000"/>
                        </a:spcBef>
                        <a:defRPr kumimoji="1" sz="2400">
                          <a:solidFill>
                            <a:schemeClr val="tx1"/>
                          </a:solidFill>
                          <a:latin typeface="Times New Roman" pitchFamily="18" charset="0"/>
                          <a:ea typeface="宋体" pitchFamily="2" charset="-122"/>
                        </a:defRPr>
                      </a:lvl2pPr>
                      <a:lvl3pPr marL="1143000" indent="-228600" eaLnBrk="0" hangingPunct="0">
                        <a:spcBef>
                          <a:spcPct val="20000"/>
                        </a:spcBef>
                        <a:defRPr kumimoji="1" sz="2000">
                          <a:solidFill>
                            <a:schemeClr val="tx1"/>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itchFamily="18"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7397" name="Text Box 53"/>
          <p:cNvSpPr txBox="1">
            <a:spLocks noChangeArrowheads="1"/>
          </p:cNvSpPr>
          <p:nvPr/>
        </p:nvSpPr>
        <p:spPr bwMode="auto">
          <a:xfrm>
            <a:off x="288925" y="4687888"/>
            <a:ext cx="85312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2400">
                <a:latin typeface="Arial" charset="0"/>
              </a:rPr>
              <a:t>9. 现在重复这些步骤.  找到下一个最小的距离。这个例子中是(</a:t>
            </a:r>
            <a:r>
              <a:rPr kumimoji="0" lang="en-US" altLang="zh-CN" sz="2400">
                <a:latin typeface="Arial" charset="0"/>
              </a:rPr>
              <a:t>C+E) </a:t>
            </a:r>
            <a:r>
              <a:rPr kumimoji="0" lang="zh-CN" altLang="en-US" sz="2400">
                <a:latin typeface="Arial" charset="0"/>
              </a:rPr>
              <a:t>和 </a:t>
            </a:r>
            <a:r>
              <a:rPr kumimoji="0" lang="en-US" altLang="zh-CN" sz="2400">
                <a:latin typeface="Arial" charset="0"/>
              </a:rPr>
              <a:t>D</a:t>
            </a:r>
            <a:r>
              <a:rPr kumimoji="0" lang="zh-CN" altLang="en-US" sz="2400">
                <a:latin typeface="Arial" charset="0"/>
              </a:rPr>
              <a:t>之间的距离.</a:t>
            </a:r>
          </a:p>
        </p:txBody>
      </p:sp>
    </p:spTree>
    <p:extLst>
      <p:ext uri="{BB962C8B-B14F-4D97-AF65-F5344CB8AC3E}">
        <p14:creationId xmlns:p14="http://schemas.microsoft.com/office/powerpoint/2010/main" val="144453108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2"/>
          <p:cNvGrpSpPr>
            <a:grpSpLocks/>
          </p:cNvGrpSpPr>
          <p:nvPr/>
        </p:nvGrpSpPr>
        <p:grpSpPr bwMode="auto">
          <a:xfrm>
            <a:off x="2667000" y="1238250"/>
            <a:ext cx="3414713" cy="4270375"/>
            <a:chOff x="1680" y="780"/>
            <a:chExt cx="2151" cy="2690"/>
          </a:xfrm>
        </p:grpSpPr>
        <p:sp>
          <p:nvSpPr>
            <p:cNvPr id="58372" name="Text Box 3"/>
            <p:cNvSpPr txBox="1">
              <a:spLocks noChangeArrowheads="1"/>
            </p:cNvSpPr>
            <p:nvPr/>
          </p:nvSpPr>
          <p:spPr bwMode="auto">
            <a:xfrm>
              <a:off x="3227" y="89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en-US" altLang="zh-CN" sz="1800">
                  <a:latin typeface="Arial" charset="0"/>
                </a:rPr>
                <a:t>A</a:t>
              </a:r>
            </a:p>
          </p:txBody>
        </p:sp>
        <p:sp>
          <p:nvSpPr>
            <p:cNvPr id="58373" name="Text Box 4"/>
            <p:cNvSpPr txBox="1">
              <a:spLocks noChangeArrowheads="1"/>
            </p:cNvSpPr>
            <p:nvPr/>
          </p:nvSpPr>
          <p:spPr bwMode="auto">
            <a:xfrm>
              <a:off x="3208" y="152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en-US" altLang="zh-CN" sz="1800">
                  <a:latin typeface="Arial" charset="0"/>
                </a:rPr>
                <a:t>B</a:t>
              </a:r>
            </a:p>
          </p:txBody>
        </p:sp>
        <p:sp>
          <p:nvSpPr>
            <p:cNvPr id="58374" name="AutoShape 5"/>
            <p:cNvSpPr>
              <a:spLocks/>
            </p:cNvSpPr>
            <p:nvPr/>
          </p:nvSpPr>
          <p:spPr bwMode="auto">
            <a:xfrm>
              <a:off x="2208" y="1008"/>
              <a:ext cx="960" cy="624"/>
            </a:xfrm>
            <a:prstGeom prst="leftBracket">
              <a:avLst>
                <a:gd name="adj" fmla="val 833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375" name="Text Box 6"/>
            <p:cNvSpPr txBox="1">
              <a:spLocks noChangeArrowheads="1"/>
            </p:cNvSpPr>
            <p:nvPr/>
          </p:nvSpPr>
          <p:spPr bwMode="auto">
            <a:xfrm>
              <a:off x="2448" y="780"/>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1800">
                  <a:latin typeface="Arial" charset="0"/>
                </a:rPr>
                <a:t>0.715</a:t>
              </a:r>
            </a:p>
          </p:txBody>
        </p:sp>
        <p:sp>
          <p:nvSpPr>
            <p:cNvPr id="58376" name="Text Box 7"/>
            <p:cNvSpPr txBox="1">
              <a:spLocks noChangeArrowheads="1"/>
            </p:cNvSpPr>
            <p:nvPr/>
          </p:nvSpPr>
          <p:spPr bwMode="auto">
            <a:xfrm>
              <a:off x="2506" y="1375"/>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1800">
                  <a:latin typeface="Arial" charset="0"/>
                </a:rPr>
                <a:t>0.715</a:t>
              </a:r>
            </a:p>
          </p:txBody>
        </p:sp>
        <p:grpSp>
          <p:nvGrpSpPr>
            <p:cNvPr id="58377" name="Group 8"/>
            <p:cNvGrpSpPr>
              <a:grpSpLocks/>
            </p:cNvGrpSpPr>
            <p:nvPr/>
          </p:nvGrpSpPr>
          <p:grpSpPr bwMode="auto">
            <a:xfrm>
              <a:off x="2592" y="2496"/>
              <a:ext cx="1239" cy="974"/>
              <a:chOff x="2197" y="2251"/>
              <a:chExt cx="1239" cy="974"/>
            </a:xfrm>
          </p:grpSpPr>
          <p:sp>
            <p:nvSpPr>
              <p:cNvPr id="58383" name="Text Box 9"/>
              <p:cNvSpPr txBox="1">
                <a:spLocks noChangeArrowheads="1"/>
              </p:cNvSpPr>
              <p:nvPr/>
            </p:nvSpPr>
            <p:spPr bwMode="auto">
              <a:xfrm>
                <a:off x="3216" y="236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en-US" altLang="zh-CN" sz="1800">
                    <a:latin typeface="Arial" charset="0"/>
                  </a:rPr>
                  <a:t>C</a:t>
                </a:r>
              </a:p>
            </p:txBody>
          </p:sp>
          <p:sp>
            <p:nvSpPr>
              <p:cNvPr id="58384" name="Text Box 10"/>
              <p:cNvSpPr txBox="1">
                <a:spLocks noChangeArrowheads="1"/>
              </p:cNvSpPr>
              <p:nvPr/>
            </p:nvSpPr>
            <p:spPr bwMode="auto">
              <a:xfrm>
                <a:off x="3197" y="299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en-US" altLang="zh-CN" sz="1800">
                    <a:latin typeface="Arial" charset="0"/>
                  </a:rPr>
                  <a:t>E</a:t>
                </a:r>
              </a:p>
            </p:txBody>
          </p:sp>
          <p:sp>
            <p:nvSpPr>
              <p:cNvPr id="58385" name="AutoShape 11"/>
              <p:cNvSpPr>
                <a:spLocks/>
              </p:cNvSpPr>
              <p:nvPr/>
            </p:nvSpPr>
            <p:spPr bwMode="auto">
              <a:xfrm>
                <a:off x="2197" y="2479"/>
                <a:ext cx="960" cy="624"/>
              </a:xfrm>
              <a:prstGeom prst="leftBracket">
                <a:avLst>
                  <a:gd name="adj" fmla="val 833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386" name="Text Box 12"/>
              <p:cNvSpPr txBox="1">
                <a:spLocks noChangeArrowheads="1"/>
              </p:cNvSpPr>
              <p:nvPr/>
            </p:nvSpPr>
            <p:spPr bwMode="auto">
              <a:xfrm>
                <a:off x="2437" y="2251"/>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1800">
                    <a:latin typeface="Arial" charset="0"/>
                  </a:rPr>
                  <a:t>1.095</a:t>
                </a:r>
              </a:p>
            </p:txBody>
          </p:sp>
          <p:sp>
            <p:nvSpPr>
              <p:cNvPr id="58387" name="Text Box 13"/>
              <p:cNvSpPr txBox="1">
                <a:spLocks noChangeArrowheads="1"/>
              </p:cNvSpPr>
              <p:nvPr/>
            </p:nvSpPr>
            <p:spPr bwMode="auto">
              <a:xfrm>
                <a:off x="2495" y="2846"/>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1800">
                    <a:latin typeface="Arial" charset="0"/>
                  </a:rPr>
                  <a:t>1.095</a:t>
                </a:r>
              </a:p>
            </p:txBody>
          </p:sp>
        </p:grpSp>
        <p:sp>
          <p:nvSpPr>
            <p:cNvPr id="58378" name="AutoShape 14"/>
            <p:cNvSpPr>
              <a:spLocks/>
            </p:cNvSpPr>
            <p:nvPr/>
          </p:nvSpPr>
          <p:spPr bwMode="auto">
            <a:xfrm>
              <a:off x="1680" y="2208"/>
              <a:ext cx="912" cy="864"/>
            </a:xfrm>
            <a:prstGeom prst="leftBracket">
              <a:avLst>
                <a:gd name="adj" fmla="val 833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379" name="Line 15"/>
            <p:cNvSpPr>
              <a:spLocks noChangeShapeType="1"/>
            </p:cNvSpPr>
            <p:nvPr/>
          </p:nvSpPr>
          <p:spPr bwMode="auto">
            <a:xfrm>
              <a:off x="2521" y="2208"/>
              <a:ext cx="10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0" name="Text Box 16"/>
            <p:cNvSpPr txBox="1">
              <a:spLocks noChangeArrowheads="1"/>
            </p:cNvSpPr>
            <p:nvPr/>
          </p:nvSpPr>
          <p:spPr bwMode="auto">
            <a:xfrm>
              <a:off x="3581" y="209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en-US" altLang="zh-CN" sz="1800">
                  <a:latin typeface="Arial" charset="0"/>
                </a:rPr>
                <a:t>D</a:t>
              </a:r>
            </a:p>
          </p:txBody>
        </p:sp>
        <p:sp>
          <p:nvSpPr>
            <p:cNvPr id="58381" name="Text Box 17"/>
            <p:cNvSpPr txBox="1">
              <a:spLocks noChangeArrowheads="1"/>
            </p:cNvSpPr>
            <p:nvPr/>
          </p:nvSpPr>
          <p:spPr bwMode="auto">
            <a:xfrm>
              <a:off x="1937" y="2817"/>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1800">
                  <a:latin typeface="Arial" charset="0"/>
                </a:rPr>
                <a:t>1.385</a:t>
              </a:r>
            </a:p>
          </p:txBody>
        </p:sp>
        <p:sp>
          <p:nvSpPr>
            <p:cNvPr id="58382" name="Text Box 18"/>
            <p:cNvSpPr txBox="1">
              <a:spLocks noChangeArrowheads="1"/>
            </p:cNvSpPr>
            <p:nvPr/>
          </p:nvSpPr>
          <p:spPr bwMode="auto">
            <a:xfrm>
              <a:off x="2306" y="1948"/>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1800">
                  <a:latin typeface="Arial" charset="0"/>
                </a:rPr>
                <a:t>1.385</a:t>
              </a:r>
            </a:p>
          </p:txBody>
        </p:sp>
      </p:grpSp>
      <p:sp>
        <p:nvSpPr>
          <p:cNvPr id="58371" name="Text Box 19"/>
          <p:cNvSpPr txBox="1">
            <a:spLocks noChangeArrowheads="1"/>
          </p:cNvSpPr>
          <p:nvPr/>
        </p:nvSpPr>
        <p:spPr bwMode="auto">
          <a:xfrm>
            <a:off x="381000" y="431800"/>
            <a:ext cx="6819900" cy="618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pPr marL="342900" indent="-342900"/>
            <a:r>
              <a:rPr kumimoji="0" lang="zh-CN" altLang="en-US" sz="2000">
                <a:latin typeface="Arial" charset="0"/>
              </a:rPr>
              <a:t>10.将 (</a:t>
            </a:r>
            <a:r>
              <a:rPr kumimoji="0" lang="en-US" altLang="zh-CN" sz="2000">
                <a:latin typeface="Arial" charset="0"/>
              </a:rPr>
              <a:t>C+E) </a:t>
            </a:r>
            <a:r>
              <a:rPr kumimoji="0" lang="zh-CN" altLang="en-US" sz="2000">
                <a:latin typeface="Arial" charset="0"/>
              </a:rPr>
              <a:t>和 </a:t>
            </a:r>
            <a:r>
              <a:rPr kumimoji="0" lang="en-US" altLang="zh-CN" sz="2000">
                <a:latin typeface="Arial" charset="0"/>
              </a:rPr>
              <a:t>D </a:t>
            </a:r>
            <a:r>
              <a:rPr kumimoji="0" lang="zh-CN" altLang="en-US" sz="2000">
                <a:latin typeface="Arial" charset="0"/>
              </a:rPr>
              <a:t>用树枝，并给每一个分枝一半的遗传距离.</a:t>
            </a:r>
          </a:p>
          <a:p>
            <a:pPr marL="342900" indent="-342900"/>
            <a:endParaRPr kumimoji="0" lang="zh-CN" altLang="en-US" sz="2000">
              <a:latin typeface="Arial" charset="0"/>
            </a:endParaRPr>
          </a:p>
          <a:p>
            <a:pPr marL="342900" indent="-342900"/>
            <a:endParaRPr kumimoji="0" lang="zh-CN" altLang="en-US" sz="2000">
              <a:latin typeface="Arial" charset="0"/>
            </a:endParaRPr>
          </a:p>
          <a:p>
            <a:pPr marL="342900" indent="-342900"/>
            <a:endParaRPr kumimoji="0" lang="zh-CN" altLang="en-US" sz="2000">
              <a:latin typeface="Arial" charset="0"/>
            </a:endParaRPr>
          </a:p>
          <a:p>
            <a:pPr marL="342900" indent="-342900"/>
            <a:endParaRPr kumimoji="0" lang="zh-CN" altLang="en-US" sz="2000">
              <a:latin typeface="Arial" charset="0"/>
            </a:endParaRPr>
          </a:p>
          <a:p>
            <a:pPr marL="342900" indent="-342900"/>
            <a:endParaRPr kumimoji="0" lang="zh-CN" altLang="en-US" sz="2000">
              <a:latin typeface="Arial" charset="0"/>
            </a:endParaRPr>
          </a:p>
          <a:p>
            <a:pPr marL="342900" indent="-342900"/>
            <a:endParaRPr kumimoji="0" lang="zh-CN" altLang="en-US" sz="2000">
              <a:latin typeface="Arial" charset="0"/>
            </a:endParaRPr>
          </a:p>
          <a:p>
            <a:pPr marL="342900" indent="-342900"/>
            <a:endParaRPr kumimoji="0" lang="zh-CN" altLang="en-US" sz="2000">
              <a:latin typeface="Arial" charset="0"/>
            </a:endParaRPr>
          </a:p>
          <a:p>
            <a:pPr marL="342900" indent="-342900"/>
            <a:endParaRPr kumimoji="0" lang="zh-CN" altLang="en-US" sz="2000">
              <a:latin typeface="Arial" charset="0"/>
            </a:endParaRPr>
          </a:p>
          <a:p>
            <a:pPr marL="342900" indent="-342900"/>
            <a:endParaRPr kumimoji="0" lang="zh-CN" altLang="en-US" sz="2000">
              <a:latin typeface="Arial" charset="0"/>
            </a:endParaRPr>
          </a:p>
          <a:p>
            <a:pPr marL="342900" indent="-342900"/>
            <a:endParaRPr kumimoji="0" lang="zh-CN" altLang="en-US" sz="2000">
              <a:latin typeface="Arial" charset="0"/>
            </a:endParaRPr>
          </a:p>
          <a:p>
            <a:pPr marL="342900" indent="-342900"/>
            <a:endParaRPr kumimoji="0" lang="zh-CN" altLang="en-US" sz="2000">
              <a:latin typeface="Arial" charset="0"/>
            </a:endParaRPr>
          </a:p>
          <a:p>
            <a:pPr marL="342900" indent="-342900"/>
            <a:endParaRPr kumimoji="0" lang="zh-CN" altLang="en-US" sz="2000">
              <a:latin typeface="Arial" charset="0"/>
            </a:endParaRPr>
          </a:p>
          <a:p>
            <a:pPr marL="342900" indent="-342900"/>
            <a:endParaRPr kumimoji="0" lang="zh-CN" altLang="en-US" sz="2000">
              <a:latin typeface="Arial" charset="0"/>
            </a:endParaRPr>
          </a:p>
          <a:p>
            <a:pPr marL="342900" indent="-342900"/>
            <a:endParaRPr kumimoji="0" lang="zh-CN" altLang="en-US" sz="2000">
              <a:latin typeface="Arial" charset="0"/>
            </a:endParaRPr>
          </a:p>
          <a:p>
            <a:pPr marL="342900" indent="-342900"/>
            <a:endParaRPr kumimoji="0" lang="zh-CN" altLang="en-US" sz="2000">
              <a:latin typeface="Arial" charset="0"/>
            </a:endParaRPr>
          </a:p>
          <a:p>
            <a:pPr marL="342900" indent="-342900"/>
            <a:endParaRPr kumimoji="0" lang="zh-CN" altLang="en-US" sz="2000">
              <a:latin typeface="Arial" charset="0"/>
            </a:endParaRPr>
          </a:p>
          <a:p>
            <a:pPr marL="342900" indent="-342900"/>
            <a:endParaRPr kumimoji="0" lang="zh-CN" altLang="en-US" sz="2000">
              <a:latin typeface="Arial" charset="0"/>
            </a:endParaRPr>
          </a:p>
          <a:p>
            <a:pPr marL="342900" indent="-342900"/>
            <a:endParaRPr kumimoji="0" lang="zh-CN" altLang="en-US" sz="2000">
              <a:latin typeface="Arial" charset="0"/>
            </a:endParaRPr>
          </a:p>
          <a:p>
            <a:pPr marL="342900" indent="-342900"/>
            <a:r>
              <a:rPr kumimoji="0" lang="zh-CN" altLang="en-US" sz="2000">
                <a:latin typeface="Arial" charset="0"/>
              </a:rPr>
              <a:t>11. 将 (</a:t>
            </a:r>
            <a:r>
              <a:rPr kumimoji="0" lang="en-US" altLang="zh-CN" sz="2000">
                <a:latin typeface="Arial" charset="0"/>
              </a:rPr>
              <a:t>C+E+D)</a:t>
            </a:r>
            <a:r>
              <a:rPr kumimoji="0" lang="zh-CN" altLang="en-US" sz="2000">
                <a:latin typeface="Arial" charset="0"/>
              </a:rPr>
              <a:t>作为一个单元来考虑</a:t>
            </a:r>
          </a:p>
        </p:txBody>
      </p:sp>
    </p:spTree>
    <p:extLst>
      <p:ext uri="{BB962C8B-B14F-4D97-AF65-F5344CB8AC3E}">
        <p14:creationId xmlns:p14="http://schemas.microsoft.com/office/powerpoint/2010/main" val="419683621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Evolution as a Markov Process</a:t>
            </a:r>
            <a:endParaRPr kumimoji="1" lang="zh-CN" altLang="en-US" dirty="0"/>
          </a:p>
        </p:txBody>
      </p:sp>
      <p:pic>
        <p:nvPicPr>
          <p:cNvPr id="4" name="内容占位符 3"/>
          <p:cNvPicPr>
            <a:picLocks noGrp="1" noChangeAspect="1"/>
          </p:cNvPicPr>
          <p:nvPr>
            <p:ph idx="1"/>
          </p:nvPr>
        </p:nvPicPr>
        <p:blipFill>
          <a:blip r:embed="rId2"/>
          <a:srcRect t="12842" b="12842"/>
          <a:stretch>
            <a:fillRect/>
          </a:stretch>
        </p:blipFill>
        <p:spPr/>
      </p:pic>
    </p:spTree>
    <p:extLst>
      <p:ext uri="{BB962C8B-B14F-4D97-AF65-F5344CB8AC3E}">
        <p14:creationId xmlns:p14="http://schemas.microsoft.com/office/powerpoint/2010/main" val="371775393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288925" y="2651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endParaRPr kumimoji="0" lang="zh-CN" altLang="en-US" sz="1800">
              <a:latin typeface="Arial" charset="0"/>
            </a:endParaRPr>
          </a:p>
        </p:txBody>
      </p:sp>
      <p:sp>
        <p:nvSpPr>
          <p:cNvPr id="59395" name="Text Box 3"/>
          <p:cNvSpPr txBox="1">
            <a:spLocks noChangeArrowheads="1"/>
          </p:cNvSpPr>
          <p:nvPr/>
        </p:nvSpPr>
        <p:spPr bwMode="auto">
          <a:xfrm>
            <a:off x="365125" y="268288"/>
            <a:ext cx="75914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2400">
                <a:latin typeface="Arial" charset="0"/>
              </a:rPr>
              <a:t>12. 最后的距离是(</a:t>
            </a:r>
            <a:r>
              <a:rPr kumimoji="0" lang="en-US" altLang="zh-CN" sz="2400">
                <a:latin typeface="Arial" charset="0"/>
              </a:rPr>
              <a:t>A+B) </a:t>
            </a:r>
            <a:r>
              <a:rPr kumimoji="0" lang="zh-CN" altLang="en-US" sz="2400">
                <a:latin typeface="Arial" charset="0"/>
              </a:rPr>
              <a:t>和 (</a:t>
            </a:r>
            <a:r>
              <a:rPr kumimoji="0" lang="en-US" altLang="zh-CN" sz="2400">
                <a:latin typeface="Arial" charset="0"/>
              </a:rPr>
              <a:t>C+D+E), </a:t>
            </a:r>
            <a:r>
              <a:rPr kumimoji="0" lang="zh-CN" altLang="en-US" sz="2400">
                <a:latin typeface="Arial" charset="0"/>
              </a:rPr>
              <a:t>赋给每个树枝一半</a:t>
            </a:r>
          </a:p>
          <a:p>
            <a:r>
              <a:rPr kumimoji="0" lang="zh-CN" altLang="en-US" sz="2400">
                <a:latin typeface="Arial" charset="0"/>
              </a:rPr>
              <a:t>      的遗传距离</a:t>
            </a:r>
          </a:p>
        </p:txBody>
      </p:sp>
      <p:grpSp>
        <p:nvGrpSpPr>
          <p:cNvPr id="59396" name="Group 4"/>
          <p:cNvGrpSpPr>
            <a:grpSpLocks/>
          </p:cNvGrpSpPr>
          <p:nvPr/>
        </p:nvGrpSpPr>
        <p:grpSpPr bwMode="auto">
          <a:xfrm>
            <a:off x="3581400" y="1371600"/>
            <a:ext cx="3414713" cy="4270375"/>
            <a:chOff x="1680" y="780"/>
            <a:chExt cx="2151" cy="2690"/>
          </a:xfrm>
        </p:grpSpPr>
        <p:sp>
          <p:nvSpPr>
            <p:cNvPr id="59401" name="Text Box 5"/>
            <p:cNvSpPr txBox="1">
              <a:spLocks noChangeArrowheads="1"/>
            </p:cNvSpPr>
            <p:nvPr/>
          </p:nvSpPr>
          <p:spPr bwMode="auto">
            <a:xfrm>
              <a:off x="3227" y="89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en-US" altLang="zh-CN" sz="1800">
                  <a:latin typeface="Arial" charset="0"/>
                </a:rPr>
                <a:t>A</a:t>
              </a:r>
            </a:p>
          </p:txBody>
        </p:sp>
        <p:sp>
          <p:nvSpPr>
            <p:cNvPr id="59402" name="Text Box 6"/>
            <p:cNvSpPr txBox="1">
              <a:spLocks noChangeArrowheads="1"/>
            </p:cNvSpPr>
            <p:nvPr/>
          </p:nvSpPr>
          <p:spPr bwMode="auto">
            <a:xfrm>
              <a:off x="3208" y="152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en-US" altLang="zh-CN" sz="1800">
                  <a:latin typeface="Arial" charset="0"/>
                </a:rPr>
                <a:t>B</a:t>
              </a:r>
            </a:p>
          </p:txBody>
        </p:sp>
        <p:sp>
          <p:nvSpPr>
            <p:cNvPr id="59403" name="AutoShape 7"/>
            <p:cNvSpPr>
              <a:spLocks/>
            </p:cNvSpPr>
            <p:nvPr/>
          </p:nvSpPr>
          <p:spPr bwMode="auto">
            <a:xfrm>
              <a:off x="2208" y="1008"/>
              <a:ext cx="960" cy="624"/>
            </a:xfrm>
            <a:prstGeom prst="leftBracket">
              <a:avLst>
                <a:gd name="adj" fmla="val 833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9404" name="Text Box 8"/>
            <p:cNvSpPr txBox="1">
              <a:spLocks noChangeArrowheads="1"/>
            </p:cNvSpPr>
            <p:nvPr/>
          </p:nvSpPr>
          <p:spPr bwMode="auto">
            <a:xfrm>
              <a:off x="2448" y="780"/>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1800">
                  <a:latin typeface="Arial" charset="0"/>
                </a:rPr>
                <a:t>0.715</a:t>
              </a:r>
            </a:p>
          </p:txBody>
        </p:sp>
        <p:sp>
          <p:nvSpPr>
            <p:cNvPr id="59405" name="Text Box 9"/>
            <p:cNvSpPr txBox="1">
              <a:spLocks noChangeArrowheads="1"/>
            </p:cNvSpPr>
            <p:nvPr/>
          </p:nvSpPr>
          <p:spPr bwMode="auto">
            <a:xfrm>
              <a:off x="2506" y="1375"/>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1800">
                  <a:latin typeface="Arial" charset="0"/>
                </a:rPr>
                <a:t>0.715</a:t>
              </a:r>
            </a:p>
          </p:txBody>
        </p:sp>
        <p:grpSp>
          <p:nvGrpSpPr>
            <p:cNvPr id="59406" name="Group 10"/>
            <p:cNvGrpSpPr>
              <a:grpSpLocks/>
            </p:cNvGrpSpPr>
            <p:nvPr/>
          </p:nvGrpSpPr>
          <p:grpSpPr bwMode="auto">
            <a:xfrm>
              <a:off x="2592" y="2496"/>
              <a:ext cx="1239" cy="974"/>
              <a:chOff x="2197" y="2251"/>
              <a:chExt cx="1239" cy="974"/>
            </a:xfrm>
          </p:grpSpPr>
          <p:sp>
            <p:nvSpPr>
              <p:cNvPr id="59412" name="Text Box 11"/>
              <p:cNvSpPr txBox="1">
                <a:spLocks noChangeArrowheads="1"/>
              </p:cNvSpPr>
              <p:nvPr/>
            </p:nvSpPr>
            <p:spPr bwMode="auto">
              <a:xfrm>
                <a:off x="3216" y="236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en-US" altLang="zh-CN" sz="1800">
                    <a:latin typeface="Arial" charset="0"/>
                  </a:rPr>
                  <a:t>C</a:t>
                </a:r>
              </a:p>
            </p:txBody>
          </p:sp>
          <p:sp>
            <p:nvSpPr>
              <p:cNvPr id="59413" name="Text Box 12"/>
              <p:cNvSpPr txBox="1">
                <a:spLocks noChangeArrowheads="1"/>
              </p:cNvSpPr>
              <p:nvPr/>
            </p:nvSpPr>
            <p:spPr bwMode="auto">
              <a:xfrm>
                <a:off x="3197" y="299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en-US" altLang="zh-CN" sz="1800">
                    <a:latin typeface="Arial" charset="0"/>
                  </a:rPr>
                  <a:t>E</a:t>
                </a:r>
              </a:p>
            </p:txBody>
          </p:sp>
          <p:sp>
            <p:nvSpPr>
              <p:cNvPr id="59414" name="AutoShape 13"/>
              <p:cNvSpPr>
                <a:spLocks/>
              </p:cNvSpPr>
              <p:nvPr/>
            </p:nvSpPr>
            <p:spPr bwMode="auto">
              <a:xfrm>
                <a:off x="2197" y="2479"/>
                <a:ext cx="960" cy="624"/>
              </a:xfrm>
              <a:prstGeom prst="leftBracket">
                <a:avLst>
                  <a:gd name="adj" fmla="val 833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9415" name="Text Box 14"/>
              <p:cNvSpPr txBox="1">
                <a:spLocks noChangeArrowheads="1"/>
              </p:cNvSpPr>
              <p:nvPr/>
            </p:nvSpPr>
            <p:spPr bwMode="auto">
              <a:xfrm>
                <a:off x="2437" y="2251"/>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1800">
                    <a:latin typeface="Arial" charset="0"/>
                  </a:rPr>
                  <a:t>1.095</a:t>
                </a:r>
              </a:p>
            </p:txBody>
          </p:sp>
          <p:sp>
            <p:nvSpPr>
              <p:cNvPr id="59416" name="Text Box 15"/>
              <p:cNvSpPr txBox="1">
                <a:spLocks noChangeArrowheads="1"/>
              </p:cNvSpPr>
              <p:nvPr/>
            </p:nvSpPr>
            <p:spPr bwMode="auto">
              <a:xfrm>
                <a:off x="2495" y="2846"/>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1800">
                    <a:latin typeface="Arial" charset="0"/>
                  </a:rPr>
                  <a:t>1.095</a:t>
                </a:r>
              </a:p>
            </p:txBody>
          </p:sp>
        </p:grpSp>
        <p:sp>
          <p:nvSpPr>
            <p:cNvPr id="59407" name="AutoShape 16"/>
            <p:cNvSpPr>
              <a:spLocks/>
            </p:cNvSpPr>
            <p:nvPr/>
          </p:nvSpPr>
          <p:spPr bwMode="auto">
            <a:xfrm>
              <a:off x="1680" y="2208"/>
              <a:ext cx="912" cy="864"/>
            </a:xfrm>
            <a:prstGeom prst="leftBracket">
              <a:avLst>
                <a:gd name="adj" fmla="val 833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9408" name="Line 17"/>
            <p:cNvSpPr>
              <a:spLocks noChangeShapeType="1"/>
            </p:cNvSpPr>
            <p:nvPr/>
          </p:nvSpPr>
          <p:spPr bwMode="auto">
            <a:xfrm>
              <a:off x="2521" y="2208"/>
              <a:ext cx="10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09" name="Text Box 18"/>
            <p:cNvSpPr txBox="1">
              <a:spLocks noChangeArrowheads="1"/>
            </p:cNvSpPr>
            <p:nvPr/>
          </p:nvSpPr>
          <p:spPr bwMode="auto">
            <a:xfrm>
              <a:off x="3581" y="209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en-US" altLang="zh-CN" sz="1800">
                  <a:latin typeface="Arial" charset="0"/>
                </a:rPr>
                <a:t>D</a:t>
              </a:r>
            </a:p>
          </p:txBody>
        </p:sp>
        <p:sp>
          <p:nvSpPr>
            <p:cNvPr id="59410" name="Text Box 19"/>
            <p:cNvSpPr txBox="1">
              <a:spLocks noChangeArrowheads="1"/>
            </p:cNvSpPr>
            <p:nvPr/>
          </p:nvSpPr>
          <p:spPr bwMode="auto">
            <a:xfrm>
              <a:off x="1937" y="2817"/>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1800">
                  <a:latin typeface="Arial" charset="0"/>
                </a:rPr>
                <a:t>1.385</a:t>
              </a:r>
            </a:p>
          </p:txBody>
        </p:sp>
        <p:sp>
          <p:nvSpPr>
            <p:cNvPr id="59411" name="Text Box 20"/>
            <p:cNvSpPr txBox="1">
              <a:spLocks noChangeArrowheads="1"/>
            </p:cNvSpPr>
            <p:nvPr/>
          </p:nvSpPr>
          <p:spPr bwMode="auto">
            <a:xfrm>
              <a:off x="2306" y="1948"/>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1800">
                  <a:latin typeface="Arial" charset="0"/>
                </a:rPr>
                <a:t>1.385</a:t>
              </a:r>
            </a:p>
          </p:txBody>
        </p:sp>
      </p:grpSp>
      <p:sp>
        <p:nvSpPr>
          <p:cNvPr id="59397" name="AutoShape 21"/>
          <p:cNvSpPr>
            <a:spLocks/>
          </p:cNvSpPr>
          <p:nvPr/>
        </p:nvSpPr>
        <p:spPr bwMode="auto">
          <a:xfrm>
            <a:off x="1600200" y="2139950"/>
            <a:ext cx="1981200" cy="2286000"/>
          </a:xfrm>
          <a:prstGeom prst="leftBracket">
            <a:avLst>
              <a:gd name="adj" fmla="val 9615"/>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9398" name="Line 22"/>
          <p:cNvSpPr>
            <a:spLocks noChangeShapeType="1"/>
          </p:cNvSpPr>
          <p:nvPr/>
        </p:nvSpPr>
        <p:spPr bwMode="auto">
          <a:xfrm flipV="1">
            <a:off x="3582988" y="2124075"/>
            <a:ext cx="841375" cy="11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399" name="Text Box 23"/>
          <p:cNvSpPr txBox="1">
            <a:spLocks noChangeArrowheads="1"/>
          </p:cNvSpPr>
          <p:nvPr/>
        </p:nvSpPr>
        <p:spPr bwMode="auto">
          <a:xfrm>
            <a:off x="2589213" y="1704975"/>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1800">
                <a:latin typeface="Arial" charset="0"/>
              </a:rPr>
              <a:t>1.92</a:t>
            </a:r>
          </a:p>
        </p:txBody>
      </p:sp>
      <p:sp>
        <p:nvSpPr>
          <p:cNvPr id="59400" name="Text Box 24"/>
          <p:cNvSpPr txBox="1">
            <a:spLocks noChangeArrowheads="1"/>
          </p:cNvSpPr>
          <p:nvPr/>
        </p:nvSpPr>
        <p:spPr bwMode="auto">
          <a:xfrm>
            <a:off x="2568575" y="398303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1800">
                <a:latin typeface="Arial" charset="0"/>
              </a:rPr>
              <a:t>1.92</a:t>
            </a:r>
          </a:p>
        </p:txBody>
      </p:sp>
    </p:spTree>
    <p:extLst>
      <p:ext uri="{BB962C8B-B14F-4D97-AF65-F5344CB8AC3E}">
        <p14:creationId xmlns:p14="http://schemas.microsoft.com/office/powerpoint/2010/main" val="263891596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Neighbor Joining Method (</a:t>
            </a:r>
            <a:r>
              <a:rPr lang="en-US" altLang="zh-CN" dirty="0" smtClean="0"/>
              <a:t>NJ</a:t>
            </a:r>
            <a:r>
              <a:rPr lang="zh-CN" altLang="en-US" dirty="0" smtClean="0"/>
              <a:t>法</a:t>
            </a:r>
            <a:r>
              <a:rPr lang="en-US" altLang="zh-CN" dirty="0" smtClean="0"/>
              <a:t>)</a:t>
            </a:r>
            <a:r>
              <a:rPr lang="zh-CN" altLang="en-US" dirty="0" smtClean="0"/>
              <a:t> </a:t>
            </a:r>
            <a:endParaRPr kumimoji="1" lang="zh-CN" altLang="en-US" dirty="0"/>
          </a:p>
        </p:txBody>
      </p:sp>
      <p:pic>
        <p:nvPicPr>
          <p:cNvPr id="5" name="内容占位符 4" descr="7A14.jpg"/>
          <p:cNvPicPr>
            <a:picLocks noGrp="1" noChangeAspect="1"/>
          </p:cNvPicPr>
          <p:nvPr>
            <p:ph idx="1"/>
          </p:nvPr>
        </p:nvPicPr>
        <p:blipFill>
          <a:blip r:embed="rId2">
            <a:extLst>
              <a:ext uri="{28A0092B-C50C-407E-A947-70E740481C1C}">
                <a14:useLocalDpi xmlns:a14="http://schemas.microsoft.com/office/drawing/2010/main" val="0"/>
              </a:ext>
            </a:extLst>
          </a:blip>
          <a:srcRect l="-34302" r="-34302"/>
          <a:stretch>
            <a:fillRect/>
          </a:stretch>
        </p:blipFill>
        <p:spPr/>
      </p:pic>
    </p:spTree>
    <p:extLst>
      <p:ext uri="{BB962C8B-B14F-4D97-AF65-F5344CB8AC3E}">
        <p14:creationId xmlns:p14="http://schemas.microsoft.com/office/powerpoint/2010/main" val="318739539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Neighbor Joining Method</a:t>
            </a:r>
            <a:endParaRPr kumimoji="1" lang="zh-CN" altLang="en-US" dirty="0"/>
          </a:p>
        </p:txBody>
      </p:sp>
      <p:pic>
        <p:nvPicPr>
          <p:cNvPr id="4" name="内容占位符 3" descr="7A15.jpg"/>
          <p:cNvPicPr>
            <a:picLocks noGrp="1" noChangeAspect="1"/>
          </p:cNvPicPr>
          <p:nvPr>
            <p:ph idx="1"/>
          </p:nvPr>
        </p:nvPicPr>
        <p:blipFill>
          <a:blip r:embed="rId2">
            <a:extLst>
              <a:ext uri="{28A0092B-C50C-407E-A947-70E740481C1C}">
                <a14:useLocalDpi xmlns:a14="http://schemas.microsoft.com/office/drawing/2010/main" val="0"/>
              </a:ext>
            </a:extLst>
          </a:blip>
          <a:srcRect l="-25266" r="-25266"/>
          <a:stretch>
            <a:fillRect/>
          </a:stretch>
        </p:blipFill>
        <p:spPr/>
      </p:pic>
    </p:spTree>
    <p:extLst>
      <p:ext uri="{BB962C8B-B14F-4D97-AF65-F5344CB8AC3E}">
        <p14:creationId xmlns:p14="http://schemas.microsoft.com/office/powerpoint/2010/main" val="401181796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Maximum Likelihood Method</a:t>
            </a:r>
            <a:endParaRPr kumimoji="1" lang="zh-CN" altLang="en-US" dirty="0"/>
          </a:p>
        </p:txBody>
      </p:sp>
      <p:pic>
        <p:nvPicPr>
          <p:cNvPr id="4" name="内容占位符 3"/>
          <p:cNvPicPr>
            <a:picLocks noGrp="1" noChangeAspect="1"/>
          </p:cNvPicPr>
          <p:nvPr>
            <p:ph idx="1"/>
          </p:nvPr>
        </p:nvPicPr>
        <p:blipFill>
          <a:blip r:embed="rId2"/>
          <a:srcRect l="-9553" r="-9553"/>
          <a:stretch>
            <a:fillRect/>
          </a:stretch>
        </p:blipFill>
        <p:spPr/>
      </p:pic>
    </p:spTree>
    <p:extLst>
      <p:ext uri="{BB962C8B-B14F-4D97-AF65-F5344CB8AC3E}">
        <p14:creationId xmlns:p14="http://schemas.microsoft.com/office/powerpoint/2010/main" val="186779374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26"/>
          <p:cNvSpPr>
            <a:spLocks noChangeArrowheads="1"/>
          </p:cNvSpPr>
          <p:nvPr/>
        </p:nvSpPr>
        <p:spPr bwMode="auto">
          <a:xfrm>
            <a:off x="1295400" y="1676400"/>
            <a:ext cx="7239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folHlink"/>
              </a:buClr>
              <a:buSzPct val="60000"/>
              <a:buFont typeface="Wingdings" charset="0"/>
              <a:buNone/>
            </a:pPr>
            <a:endParaRPr lang="zh-CN" altLang="en-US" sz="3200" dirty="0">
              <a:latin typeface="Tahoma" charset="0"/>
            </a:endParaRPr>
          </a:p>
          <a:p>
            <a:pPr marL="342900" indent="-342900">
              <a:spcBef>
                <a:spcPct val="20000"/>
              </a:spcBef>
              <a:buClr>
                <a:schemeClr val="folHlink"/>
              </a:buClr>
              <a:buSzPct val="60000"/>
              <a:buFont typeface="Wingdings" charset="0"/>
              <a:buNone/>
            </a:pPr>
            <a:r>
              <a:rPr lang="en-US" altLang="zh-CN" sz="2800" i="1" dirty="0"/>
              <a:t>K</a:t>
            </a:r>
            <a:r>
              <a:rPr lang="en-US" altLang="zh-CN" sz="1800" dirty="0"/>
              <a:t>A</a:t>
            </a:r>
            <a:r>
              <a:rPr lang="en-US" altLang="zh-CN" sz="2800" dirty="0"/>
              <a:t>:   </a:t>
            </a:r>
            <a:r>
              <a:rPr lang="en-US" altLang="zh-CN" sz="2800" dirty="0" err="1"/>
              <a:t>nonsynonymous</a:t>
            </a:r>
            <a:r>
              <a:rPr lang="en-US" altLang="zh-CN" sz="2800" dirty="0"/>
              <a:t> substitution (</a:t>
            </a:r>
            <a:r>
              <a:rPr lang="zh-CN" altLang="en-US" sz="2800" dirty="0"/>
              <a:t>非同义置换</a:t>
            </a:r>
            <a:r>
              <a:rPr lang="en-US" altLang="zh-CN" sz="2800" dirty="0"/>
              <a:t>)</a:t>
            </a:r>
          </a:p>
          <a:p>
            <a:pPr marL="342900" indent="-342900">
              <a:spcBef>
                <a:spcPct val="20000"/>
              </a:spcBef>
              <a:buClr>
                <a:schemeClr val="folHlink"/>
              </a:buClr>
              <a:buSzPct val="60000"/>
              <a:buFont typeface="Wingdings" charset="0"/>
              <a:buNone/>
            </a:pPr>
            <a:r>
              <a:rPr lang="en-US" altLang="zh-CN" sz="2800" i="1" dirty="0"/>
              <a:t>K</a:t>
            </a:r>
            <a:r>
              <a:rPr lang="en-US" altLang="zh-CN" sz="1800" dirty="0"/>
              <a:t>S</a:t>
            </a:r>
            <a:r>
              <a:rPr lang="en-US" altLang="zh-CN" sz="2800" dirty="0"/>
              <a:t>:    synonymous substitution (</a:t>
            </a:r>
            <a:r>
              <a:rPr lang="zh-CN" altLang="en-US" sz="2800" dirty="0"/>
              <a:t>同义置换</a:t>
            </a:r>
            <a:r>
              <a:rPr lang="en-US" altLang="zh-CN" sz="2800" dirty="0"/>
              <a:t>)</a:t>
            </a:r>
          </a:p>
          <a:p>
            <a:pPr marL="342900" indent="-342900">
              <a:spcBef>
                <a:spcPct val="20000"/>
              </a:spcBef>
              <a:buClr>
                <a:schemeClr val="folHlink"/>
              </a:buClr>
              <a:buSzPct val="60000"/>
              <a:buFont typeface="Wingdings" charset="0"/>
              <a:buNone/>
            </a:pPr>
            <a:endParaRPr lang="en-US" altLang="zh-CN" sz="2800" dirty="0"/>
          </a:p>
          <a:p>
            <a:pPr marL="342900" indent="-342900">
              <a:spcBef>
                <a:spcPct val="20000"/>
              </a:spcBef>
              <a:buClr>
                <a:schemeClr val="folHlink"/>
              </a:buClr>
              <a:buSzPct val="60000"/>
              <a:buFont typeface="Wingdings" charset="0"/>
              <a:buNone/>
            </a:pPr>
            <a:r>
              <a:rPr lang="en-US" altLang="zh-CN" sz="2800" dirty="0"/>
              <a:t>                       &gt;1	Positive selection (</a:t>
            </a:r>
            <a:r>
              <a:rPr lang="zh-CN" altLang="en-US" sz="2800" dirty="0"/>
              <a:t>正选择</a:t>
            </a:r>
            <a:r>
              <a:rPr lang="en-US" altLang="zh-CN" sz="2800" dirty="0"/>
              <a:t>)</a:t>
            </a:r>
          </a:p>
          <a:p>
            <a:pPr marL="342900" indent="-342900">
              <a:spcBef>
                <a:spcPct val="20000"/>
              </a:spcBef>
              <a:buClr>
                <a:schemeClr val="folHlink"/>
              </a:buClr>
              <a:buSzPct val="60000"/>
              <a:buFont typeface="Wingdings" charset="0"/>
              <a:buNone/>
            </a:pPr>
            <a:r>
              <a:rPr lang="en-US" altLang="zh-CN" sz="2800" i="1" dirty="0"/>
              <a:t>K</a:t>
            </a:r>
            <a:r>
              <a:rPr lang="en-US" altLang="zh-CN" sz="1800" dirty="0"/>
              <a:t>A </a:t>
            </a:r>
            <a:r>
              <a:rPr lang="en-US" altLang="zh-CN" sz="2800" dirty="0"/>
              <a:t>/ </a:t>
            </a:r>
            <a:r>
              <a:rPr lang="en-US" altLang="zh-CN" sz="2800" i="1" dirty="0"/>
              <a:t>K</a:t>
            </a:r>
            <a:r>
              <a:rPr lang="en-US" altLang="zh-CN" sz="1800" dirty="0"/>
              <a:t>S</a:t>
            </a:r>
            <a:r>
              <a:rPr lang="en-US" altLang="zh-CN" sz="2800" dirty="0"/>
              <a:t>	  </a:t>
            </a:r>
            <a:r>
              <a:rPr lang="en-US" altLang="zh-CN" sz="2800" dirty="0" smtClean="0"/>
              <a:t>=		1</a:t>
            </a:r>
            <a:r>
              <a:rPr lang="en-US" altLang="zh-CN" sz="2800" dirty="0"/>
              <a:t>	Neutral evolution (</a:t>
            </a:r>
            <a:r>
              <a:rPr lang="zh-CN" altLang="en-US" sz="2800" dirty="0"/>
              <a:t>中性进化</a:t>
            </a:r>
            <a:r>
              <a:rPr lang="en-US" altLang="zh-CN" sz="2800" dirty="0"/>
              <a:t>)</a:t>
            </a:r>
          </a:p>
          <a:p>
            <a:pPr marL="342900" indent="-342900">
              <a:spcBef>
                <a:spcPct val="20000"/>
              </a:spcBef>
              <a:buClr>
                <a:schemeClr val="folHlink"/>
              </a:buClr>
              <a:buSzPct val="60000"/>
              <a:buFont typeface="Wingdings" charset="0"/>
              <a:buNone/>
            </a:pPr>
            <a:r>
              <a:rPr lang="en-US" altLang="zh-CN" sz="2800" dirty="0"/>
              <a:t>			 </a:t>
            </a:r>
            <a:r>
              <a:rPr lang="en-US" altLang="zh-CN" sz="2800" dirty="0" smtClean="0"/>
              <a:t>		&lt;</a:t>
            </a:r>
            <a:r>
              <a:rPr lang="en-US" altLang="zh-CN" sz="2800" dirty="0"/>
              <a:t>1	Negative selection (</a:t>
            </a:r>
            <a:r>
              <a:rPr lang="zh-CN" altLang="en-US" sz="2800" dirty="0"/>
              <a:t>负选择</a:t>
            </a:r>
            <a:r>
              <a:rPr lang="en-US" altLang="zh-CN" sz="2800" dirty="0"/>
              <a:t>)</a:t>
            </a:r>
          </a:p>
        </p:txBody>
      </p:sp>
      <p:sp>
        <p:nvSpPr>
          <p:cNvPr id="38915" name="Text Box 1027"/>
          <p:cNvSpPr txBox="1">
            <a:spLocks noChangeArrowheads="1"/>
          </p:cNvSpPr>
          <p:nvPr/>
        </p:nvSpPr>
        <p:spPr bwMode="auto">
          <a:xfrm>
            <a:off x="1066800" y="990600"/>
            <a:ext cx="7010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pPr algn="ctr">
              <a:spcBef>
                <a:spcPct val="50000"/>
              </a:spcBef>
            </a:pPr>
            <a:r>
              <a:rPr lang="zh-CN" altLang="en-US">
                <a:solidFill>
                  <a:schemeClr val="tx2"/>
                </a:solidFill>
                <a:ea typeface="幼圆" charset="0"/>
                <a:cs typeface="幼圆" charset="0"/>
              </a:rPr>
              <a:t>适应性</a:t>
            </a:r>
            <a:r>
              <a:rPr lang="en-US" altLang="zh-CN">
                <a:solidFill>
                  <a:schemeClr val="tx2"/>
                </a:solidFill>
                <a:ea typeface="幼圆" charset="0"/>
                <a:cs typeface="幼圆" charset="0"/>
              </a:rPr>
              <a:t>/</a:t>
            </a:r>
            <a:r>
              <a:rPr lang="zh-CN" altLang="en-US">
                <a:solidFill>
                  <a:schemeClr val="tx2"/>
                </a:solidFill>
                <a:ea typeface="幼圆" charset="0"/>
                <a:cs typeface="幼圆" charset="0"/>
              </a:rPr>
              <a:t>选择性检测</a:t>
            </a:r>
          </a:p>
        </p:txBody>
      </p:sp>
      <p:sp>
        <p:nvSpPr>
          <p:cNvPr id="38916" name="AutoShape 1028"/>
          <p:cNvSpPr>
            <a:spLocks/>
          </p:cNvSpPr>
          <p:nvPr/>
        </p:nvSpPr>
        <p:spPr bwMode="auto">
          <a:xfrm>
            <a:off x="2895600" y="3886200"/>
            <a:ext cx="152400" cy="1371600"/>
          </a:xfrm>
          <a:prstGeom prst="leftBrace">
            <a:avLst>
              <a:gd name="adj1" fmla="val 75000"/>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extLst>
      <p:ext uri="{BB962C8B-B14F-4D97-AF65-F5344CB8AC3E}">
        <p14:creationId xmlns:p14="http://schemas.microsoft.com/office/powerpoint/2010/main" val="6257983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26"/>
          <p:cNvSpPr>
            <a:spLocks noGrp="1" noChangeArrowheads="1"/>
          </p:cNvSpPr>
          <p:nvPr>
            <p:ph type="title"/>
          </p:nvPr>
        </p:nvSpPr>
        <p:spPr/>
        <p:txBody>
          <a:bodyPr/>
          <a:lstStyle/>
          <a:p>
            <a:pPr algn="ctr" eaLnBrk="1" hangingPunct="1"/>
            <a:r>
              <a:rPr lang="en-US" altLang="zh-CN" sz="3200">
                <a:latin typeface="Times New Roman" charset="0"/>
                <a:ea typeface="幼圆" charset="0"/>
                <a:cs typeface="幼圆" charset="0"/>
              </a:rPr>
              <a:t>Ka/Ks </a:t>
            </a:r>
            <a:r>
              <a:rPr lang="zh-CN" altLang="en-US" sz="3200">
                <a:latin typeface="Times New Roman" charset="0"/>
                <a:ea typeface="幼圆" charset="0"/>
                <a:cs typeface="幼圆" charset="0"/>
              </a:rPr>
              <a:t>检验的两类方法</a:t>
            </a:r>
          </a:p>
        </p:txBody>
      </p:sp>
      <p:sp>
        <p:nvSpPr>
          <p:cNvPr id="39939" name="Rectangle 1027"/>
          <p:cNvSpPr>
            <a:spLocks noGrp="1" noChangeArrowheads="1"/>
          </p:cNvSpPr>
          <p:nvPr>
            <p:ph type="body" idx="1"/>
          </p:nvPr>
        </p:nvSpPr>
        <p:spPr>
          <a:xfrm>
            <a:off x="1187450" y="1524000"/>
            <a:ext cx="7056438" cy="4495800"/>
          </a:xfrm>
        </p:spPr>
        <p:txBody>
          <a:bodyPr/>
          <a:lstStyle/>
          <a:p>
            <a:pPr eaLnBrk="1" hangingPunct="1"/>
            <a:r>
              <a:rPr lang="zh-CN" altLang="en-US" sz="2400">
                <a:latin typeface="Times New Roman" charset="0"/>
                <a:ea typeface="幼圆" charset="0"/>
                <a:cs typeface="幼圆" charset="0"/>
              </a:rPr>
              <a:t>基于</a:t>
            </a:r>
            <a:r>
              <a:rPr lang="en-US" altLang="zh-CN" sz="2400">
                <a:latin typeface="Times New Roman" charset="0"/>
                <a:ea typeface="幼圆" charset="0"/>
                <a:cs typeface="幼圆" charset="0"/>
              </a:rPr>
              <a:t>Maximum Parsimony</a:t>
            </a:r>
            <a:r>
              <a:rPr lang="zh-CN" altLang="en-US" sz="2400">
                <a:latin typeface="Times New Roman" charset="0"/>
                <a:ea typeface="幼圆" charset="0"/>
                <a:cs typeface="幼圆" charset="0"/>
              </a:rPr>
              <a:t>原理的近似方法</a:t>
            </a:r>
          </a:p>
          <a:p>
            <a:pPr lvl="1" eaLnBrk="1" hangingPunct="1"/>
            <a:r>
              <a:rPr lang="en-US" altLang="zh-CN" sz="2400">
                <a:latin typeface="Times New Roman" charset="0"/>
                <a:ea typeface="宋体" charset="0"/>
              </a:rPr>
              <a:t>Nei and Gojobori </a:t>
            </a:r>
            <a:r>
              <a:rPr lang="zh-CN" altLang="en-US" sz="2400">
                <a:latin typeface="Times New Roman" charset="0"/>
                <a:ea typeface="宋体" charset="0"/>
              </a:rPr>
              <a:t>为代表</a:t>
            </a:r>
            <a:endParaRPr lang="zh-CN" altLang="en-US" sz="2400">
              <a:latin typeface="Times New Roman" charset="0"/>
              <a:ea typeface="幼圆" charset="0"/>
              <a:cs typeface="幼圆" charset="0"/>
            </a:endParaRPr>
          </a:p>
          <a:p>
            <a:pPr lvl="1" eaLnBrk="1" hangingPunct="1">
              <a:buFontTx/>
              <a:buNone/>
            </a:pPr>
            <a:r>
              <a:rPr lang="en-US" altLang="zh-CN" sz="2400">
                <a:latin typeface="Times New Roman" charset="0"/>
                <a:ea typeface="幼圆" charset="0"/>
                <a:cs typeface="幼圆" charset="0"/>
              </a:rPr>
              <a:t>(MEGA)</a:t>
            </a:r>
          </a:p>
          <a:p>
            <a:pPr lvl="1" eaLnBrk="1" hangingPunct="1"/>
            <a:endParaRPr lang="en-US" altLang="zh-CN" sz="2400">
              <a:latin typeface="Times New Roman" charset="0"/>
              <a:ea typeface="幼圆" charset="0"/>
              <a:cs typeface="幼圆" charset="0"/>
            </a:endParaRPr>
          </a:p>
          <a:p>
            <a:pPr eaLnBrk="1" hangingPunct="1"/>
            <a:r>
              <a:rPr lang="zh-CN" altLang="en-US" sz="2400">
                <a:latin typeface="Times New Roman" charset="0"/>
                <a:ea typeface="幼圆" charset="0"/>
                <a:cs typeface="幼圆" charset="0"/>
              </a:rPr>
              <a:t>基于</a:t>
            </a:r>
            <a:r>
              <a:rPr lang="en-US" altLang="zh-CN" sz="2400">
                <a:latin typeface="Times New Roman" charset="0"/>
                <a:ea typeface="幼圆" charset="0"/>
                <a:cs typeface="幼圆" charset="0"/>
              </a:rPr>
              <a:t>Maximum Likelihood</a:t>
            </a:r>
            <a:r>
              <a:rPr lang="zh-CN" altLang="en-US" sz="2400">
                <a:latin typeface="Times New Roman" charset="0"/>
                <a:ea typeface="幼圆" charset="0"/>
                <a:cs typeface="幼圆" charset="0"/>
              </a:rPr>
              <a:t>原理</a:t>
            </a:r>
          </a:p>
          <a:p>
            <a:pPr lvl="1" eaLnBrk="1" hangingPunct="1"/>
            <a:r>
              <a:rPr lang="en-US" altLang="zh-CN" sz="2400">
                <a:latin typeface="Times New Roman" charset="0"/>
                <a:ea typeface="幼圆" charset="0"/>
                <a:cs typeface="幼圆" charset="0"/>
              </a:rPr>
              <a:t>Ziheng Yang</a:t>
            </a:r>
            <a:r>
              <a:rPr lang="zh-CN" altLang="en-US" sz="2400">
                <a:latin typeface="Times New Roman" charset="0"/>
                <a:ea typeface="幼圆" charset="0"/>
                <a:cs typeface="幼圆" charset="0"/>
              </a:rPr>
              <a:t>为代表</a:t>
            </a:r>
          </a:p>
          <a:p>
            <a:pPr lvl="1" eaLnBrk="1" hangingPunct="1">
              <a:buFontTx/>
              <a:buNone/>
            </a:pPr>
            <a:r>
              <a:rPr lang="en-US" altLang="zh-CN" sz="2400">
                <a:latin typeface="Times New Roman" charset="0"/>
                <a:ea typeface="幼圆" charset="0"/>
                <a:cs typeface="幼圆" charset="0"/>
              </a:rPr>
              <a:t>(PAML)</a:t>
            </a:r>
          </a:p>
        </p:txBody>
      </p:sp>
    </p:spTree>
    <p:extLst>
      <p:ext uri="{BB962C8B-B14F-4D97-AF65-F5344CB8AC3E}">
        <p14:creationId xmlns:p14="http://schemas.microsoft.com/office/powerpoint/2010/main" val="31998322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algn="ctr" eaLnBrk="1" hangingPunct="1"/>
            <a:r>
              <a:rPr lang="zh-CN" altLang="en-GB" sz="3600">
                <a:latin typeface="Times New Roman" charset="0"/>
                <a:ea typeface="幼圆" charset="0"/>
                <a:cs typeface="幼圆" charset="0"/>
              </a:rPr>
              <a:t>对基因的选择</a:t>
            </a:r>
            <a:endParaRPr lang="en-GB" altLang="zh-CN" sz="3600">
              <a:latin typeface="Times New Roman" charset="0"/>
              <a:ea typeface="幼圆" charset="0"/>
              <a:cs typeface="幼圆" charset="0"/>
            </a:endParaRPr>
          </a:p>
        </p:txBody>
      </p:sp>
      <p:sp>
        <p:nvSpPr>
          <p:cNvPr id="475139" name="Rectangle 3"/>
          <p:cNvSpPr>
            <a:spLocks noGrp="1" noChangeArrowheads="1"/>
          </p:cNvSpPr>
          <p:nvPr>
            <p:ph type="body" idx="1"/>
          </p:nvPr>
        </p:nvSpPr>
        <p:spPr>
          <a:xfrm>
            <a:off x="1404938" y="1674813"/>
            <a:ext cx="6837362" cy="4233862"/>
          </a:xfrm>
        </p:spPr>
        <p:txBody>
          <a:bodyPr/>
          <a:lstStyle/>
          <a:p>
            <a:pPr eaLnBrk="1" hangingPunct="1">
              <a:buClr>
                <a:srgbClr val="3399FF"/>
              </a:buClr>
            </a:pPr>
            <a:r>
              <a:rPr lang="zh-CN" altLang="en-GB" dirty="0">
                <a:latin typeface="Times New Roman" charset="0"/>
                <a:ea typeface="宋体" charset="0"/>
              </a:rPr>
              <a:t>‘</a:t>
            </a:r>
            <a:r>
              <a:rPr lang="en-GB" altLang="zh-CN" dirty="0">
                <a:latin typeface="Times New Roman" charset="0"/>
                <a:ea typeface="宋体" charset="0"/>
              </a:rPr>
              <a:t>Housekeeping Genes’.</a:t>
            </a:r>
          </a:p>
          <a:p>
            <a:pPr lvl="1" eaLnBrk="1" hangingPunct="1">
              <a:buClr>
                <a:schemeClr val="tx1"/>
              </a:buClr>
            </a:pPr>
            <a:r>
              <a:rPr lang="en-GB" altLang="zh-CN" dirty="0">
                <a:latin typeface="Times New Roman" charset="0"/>
                <a:ea typeface="宋体" charset="0"/>
              </a:rPr>
              <a:t>Negative (Purifying) selection.</a:t>
            </a:r>
          </a:p>
          <a:p>
            <a:pPr lvl="2" eaLnBrk="1" hangingPunct="1">
              <a:buClr>
                <a:schemeClr val="tx1"/>
              </a:buClr>
            </a:pPr>
            <a:r>
              <a:rPr lang="en-GB" altLang="zh-CN" dirty="0">
                <a:latin typeface="Times New Roman" charset="0"/>
                <a:ea typeface="宋体" charset="0"/>
              </a:rPr>
              <a:t>Change is Bad.</a:t>
            </a:r>
          </a:p>
          <a:p>
            <a:pPr eaLnBrk="1" hangingPunct="1">
              <a:buClr>
                <a:srgbClr val="3399FF"/>
              </a:buClr>
            </a:pPr>
            <a:r>
              <a:rPr lang="en-GB" altLang="zh-CN" dirty="0">
                <a:latin typeface="Times New Roman" charset="0"/>
                <a:ea typeface="宋体" charset="0"/>
              </a:rPr>
              <a:t>Genes that have a role in adaption.</a:t>
            </a:r>
          </a:p>
          <a:p>
            <a:pPr lvl="1" eaLnBrk="1" hangingPunct="1">
              <a:buClr>
                <a:schemeClr val="tx1"/>
              </a:buClr>
            </a:pPr>
            <a:r>
              <a:rPr lang="en-GB" altLang="zh-CN" dirty="0">
                <a:latin typeface="Times New Roman" charset="0"/>
                <a:ea typeface="宋体" charset="0"/>
              </a:rPr>
              <a:t>Positive (Adaptive) selection. </a:t>
            </a:r>
          </a:p>
          <a:p>
            <a:pPr lvl="2" eaLnBrk="1" hangingPunct="1">
              <a:buClr>
                <a:schemeClr val="tx1"/>
              </a:buClr>
            </a:pPr>
            <a:r>
              <a:rPr lang="en-GB" altLang="zh-CN" dirty="0">
                <a:latin typeface="Times New Roman" charset="0"/>
                <a:ea typeface="宋体" charset="0"/>
              </a:rPr>
              <a:t>Change is Good.</a:t>
            </a:r>
          </a:p>
          <a:p>
            <a:pPr eaLnBrk="1" hangingPunct="1">
              <a:buClr>
                <a:srgbClr val="3399FF"/>
              </a:buClr>
            </a:pPr>
            <a:r>
              <a:rPr lang="en-GB" altLang="zh-CN" dirty="0">
                <a:latin typeface="Times New Roman" charset="0"/>
                <a:ea typeface="宋体" charset="0"/>
              </a:rPr>
              <a:t>Selectively neutral genes</a:t>
            </a:r>
          </a:p>
          <a:p>
            <a:pPr lvl="1" eaLnBrk="1" hangingPunct="1">
              <a:buClr>
                <a:schemeClr val="tx1"/>
              </a:buClr>
            </a:pPr>
            <a:r>
              <a:rPr lang="en-GB" altLang="zh-CN" dirty="0">
                <a:latin typeface="Times New Roman" charset="0"/>
                <a:ea typeface="宋体" charset="0"/>
              </a:rPr>
              <a:t>Genetic drift.</a:t>
            </a:r>
          </a:p>
        </p:txBody>
      </p:sp>
    </p:spTree>
    <p:extLst>
      <p:ext uri="{BB962C8B-B14F-4D97-AF65-F5344CB8AC3E}">
        <p14:creationId xmlns:p14="http://schemas.microsoft.com/office/powerpoint/2010/main" val="30566992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75139">
                                            <p:txEl>
                                              <p:pRg st="0" end="0"/>
                                            </p:txEl>
                                          </p:spTgt>
                                        </p:tgtEl>
                                        <p:attrNameLst>
                                          <p:attrName>style.visibility</p:attrName>
                                        </p:attrNameLst>
                                      </p:cBhvr>
                                      <p:to>
                                        <p:strVal val="visible"/>
                                      </p:to>
                                    </p:set>
                                    <p:animEffect transition="in" filter="dissolve">
                                      <p:cBhvr>
                                        <p:cTn id="7" dur="500"/>
                                        <p:tgtEl>
                                          <p:spTgt spid="475139">
                                            <p:txEl>
                                              <p:pRg st="0" end="0"/>
                                            </p:txEl>
                                          </p:spTgt>
                                        </p:tgtEl>
                                      </p:cBhvr>
                                    </p:animEffect>
                                  </p:childTnLst>
                                  <p:subTnLst>
                                    <p:animClr clrSpc="rgb" dir="cw">
                                      <p:cBhvr override="childStyle">
                                        <p:cTn dur="1" fill="hold" display="0" masterRel="nextClick" afterEffect="1"/>
                                        <p:tgtEl>
                                          <p:spTgt spid="475139">
                                            <p:txEl>
                                              <p:pRg st="0" end="0"/>
                                            </p:txEl>
                                          </p:spTgt>
                                        </p:tgtEl>
                                        <p:attrNameLst>
                                          <p:attrName>ppt_c</p:attrName>
                                        </p:attrNameLst>
                                      </p:cBhvr>
                                      <p:to>
                                        <a:srgbClr val="9999FF"/>
                                      </p:to>
                                    </p:animClr>
                                  </p:subTnLst>
                                </p:cTn>
                              </p:par>
                              <p:par>
                                <p:cTn id="8" presetID="9" presetClass="entr" presetSubtype="0" fill="hold" grpId="0" nodeType="withEffect">
                                  <p:stCondLst>
                                    <p:cond delay="0"/>
                                  </p:stCondLst>
                                  <p:childTnLst>
                                    <p:set>
                                      <p:cBhvr>
                                        <p:cTn id="9" dur="1" fill="hold">
                                          <p:stCondLst>
                                            <p:cond delay="0"/>
                                          </p:stCondLst>
                                        </p:cTn>
                                        <p:tgtEl>
                                          <p:spTgt spid="475139">
                                            <p:txEl>
                                              <p:pRg st="1" end="1"/>
                                            </p:txEl>
                                          </p:spTgt>
                                        </p:tgtEl>
                                        <p:attrNameLst>
                                          <p:attrName>style.visibility</p:attrName>
                                        </p:attrNameLst>
                                      </p:cBhvr>
                                      <p:to>
                                        <p:strVal val="visible"/>
                                      </p:to>
                                    </p:set>
                                    <p:animEffect transition="in" filter="dissolve">
                                      <p:cBhvr>
                                        <p:cTn id="10" dur="500"/>
                                        <p:tgtEl>
                                          <p:spTgt spid="475139">
                                            <p:txEl>
                                              <p:pRg st="1" end="1"/>
                                            </p:txEl>
                                          </p:spTgt>
                                        </p:tgtEl>
                                      </p:cBhvr>
                                    </p:animEffect>
                                  </p:childTnLst>
                                  <p:subTnLst>
                                    <p:animClr clrSpc="rgb" dir="cw">
                                      <p:cBhvr override="childStyle">
                                        <p:cTn dur="1" fill="hold" display="0" masterRel="nextClick" afterEffect="1"/>
                                        <p:tgtEl>
                                          <p:spTgt spid="475139">
                                            <p:txEl>
                                              <p:pRg st="1" end="1"/>
                                            </p:txEl>
                                          </p:spTgt>
                                        </p:tgtEl>
                                        <p:attrNameLst>
                                          <p:attrName>ppt_c</p:attrName>
                                        </p:attrNameLst>
                                      </p:cBhvr>
                                      <p:to>
                                        <a:srgbClr val="9999FF"/>
                                      </p:to>
                                    </p:animClr>
                                  </p:subTnLst>
                                </p:cTn>
                              </p:par>
                              <p:par>
                                <p:cTn id="11" presetID="9" presetClass="entr" presetSubtype="0" fill="hold" grpId="0" nodeType="withEffect">
                                  <p:stCondLst>
                                    <p:cond delay="0"/>
                                  </p:stCondLst>
                                  <p:childTnLst>
                                    <p:set>
                                      <p:cBhvr>
                                        <p:cTn id="12" dur="1" fill="hold">
                                          <p:stCondLst>
                                            <p:cond delay="0"/>
                                          </p:stCondLst>
                                        </p:cTn>
                                        <p:tgtEl>
                                          <p:spTgt spid="475139">
                                            <p:txEl>
                                              <p:pRg st="2" end="2"/>
                                            </p:txEl>
                                          </p:spTgt>
                                        </p:tgtEl>
                                        <p:attrNameLst>
                                          <p:attrName>style.visibility</p:attrName>
                                        </p:attrNameLst>
                                      </p:cBhvr>
                                      <p:to>
                                        <p:strVal val="visible"/>
                                      </p:to>
                                    </p:set>
                                    <p:animEffect transition="in" filter="dissolve">
                                      <p:cBhvr>
                                        <p:cTn id="13" dur="500"/>
                                        <p:tgtEl>
                                          <p:spTgt spid="475139">
                                            <p:txEl>
                                              <p:pRg st="2" end="2"/>
                                            </p:txEl>
                                          </p:spTgt>
                                        </p:tgtEl>
                                      </p:cBhvr>
                                    </p:animEffect>
                                  </p:childTnLst>
                                  <p:subTnLst>
                                    <p:animClr clrSpc="rgb" dir="cw">
                                      <p:cBhvr override="childStyle">
                                        <p:cTn dur="1" fill="hold" display="0" masterRel="nextClick" afterEffect="1"/>
                                        <p:tgtEl>
                                          <p:spTgt spid="475139">
                                            <p:txEl>
                                              <p:pRg st="2" end="2"/>
                                            </p:txEl>
                                          </p:spTgt>
                                        </p:tgtEl>
                                        <p:attrNameLst>
                                          <p:attrName>ppt_c</p:attrName>
                                        </p:attrNameLst>
                                      </p:cBhvr>
                                      <p:to>
                                        <a:srgbClr val="9999FF"/>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75139">
                                            <p:txEl>
                                              <p:pRg st="3" end="3"/>
                                            </p:txEl>
                                          </p:spTgt>
                                        </p:tgtEl>
                                        <p:attrNameLst>
                                          <p:attrName>style.visibility</p:attrName>
                                        </p:attrNameLst>
                                      </p:cBhvr>
                                      <p:to>
                                        <p:strVal val="visible"/>
                                      </p:to>
                                    </p:set>
                                    <p:animEffect transition="in" filter="dissolve">
                                      <p:cBhvr>
                                        <p:cTn id="18" dur="500"/>
                                        <p:tgtEl>
                                          <p:spTgt spid="475139">
                                            <p:txEl>
                                              <p:pRg st="3" end="3"/>
                                            </p:txEl>
                                          </p:spTgt>
                                        </p:tgtEl>
                                      </p:cBhvr>
                                    </p:animEffect>
                                  </p:childTnLst>
                                  <p:subTnLst>
                                    <p:animClr clrSpc="rgb" dir="cw">
                                      <p:cBhvr override="childStyle">
                                        <p:cTn dur="1" fill="hold" display="0" masterRel="nextClick" afterEffect="1"/>
                                        <p:tgtEl>
                                          <p:spTgt spid="475139">
                                            <p:txEl>
                                              <p:pRg st="3" end="3"/>
                                            </p:txEl>
                                          </p:spTgt>
                                        </p:tgtEl>
                                        <p:attrNameLst>
                                          <p:attrName>ppt_c</p:attrName>
                                        </p:attrNameLst>
                                      </p:cBhvr>
                                      <p:to>
                                        <a:srgbClr val="9999FF"/>
                                      </p:to>
                                    </p:animClr>
                                  </p:subTnLst>
                                </p:cTn>
                              </p:par>
                              <p:par>
                                <p:cTn id="19" presetID="9" presetClass="entr" presetSubtype="0" fill="hold" grpId="0" nodeType="withEffect">
                                  <p:stCondLst>
                                    <p:cond delay="0"/>
                                  </p:stCondLst>
                                  <p:childTnLst>
                                    <p:set>
                                      <p:cBhvr>
                                        <p:cTn id="20" dur="1" fill="hold">
                                          <p:stCondLst>
                                            <p:cond delay="0"/>
                                          </p:stCondLst>
                                        </p:cTn>
                                        <p:tgtEl>
                                          <p:spTgt spid="475139">
                                            <p:txEl>
                                              <p:pRg st="4" end="4"/>
                                            </p:txEl>
                                          </p:spTgt>
                                        </p:tgtEl>
                                        <p:attrNameLst>
                                          <p:attrName>style.visibility</p:attrName>
                                        </p:attrNameLst>
                                      </p:cBhvr>
                                      <p:to>
                                        <p:strVal val="visible"/>
                                      </p:to>
                                    </p:set>
                                    <p:animEffect transition="in" filter="dissolve">
                                      <p:cBhvr>
                                        <p:cTn id="21" dur="500"/>
                                        <p:tgtEl>
                                          <p:spTgt spid="475139">
                                            <p:txEl>
                                              <p:pRg st="4" end="4"/>
                                            </p:txEl>
                                          </p:spTgt>
                                        </p:tgtEl>
                                      </p:cBhvr>
                                    </p:animEffect>
                                  </p:childTnLst>
                                  <p:subTnLst>
                                    <p:animClr clrSpc="rgb" dir="cw">
                                      <p:cBhvr override="childStyle">
                                        <p:cTn dur="1" fill="hold" display="0" masterRel="nextClick" afterEffect="1"/>
                                        <p:tgtEl>
                                          <p:spTgt spid="475139">
                                            <p:txEl>
                                              <p:pRg st="4" end="4"/>
                                            </p:txEl>
                                          </p:spTgt>
                                        </p:tgtEl>
                                        <p:attrNameLst>
                                          <p:attrName>ppt_c</p:attrName>
                                        </p:attrNameLst>
                                      </p:cBhvr>
                                      <p:to>
                                        <a:srgbClr val="9999FF"/>
                                      </p:to>
                                    </p:animClr>
                                  </p:subTnLst>
                                </p:cTn>
                              </p:par>
                              <p:par>
                                <p:cTn id="22" presetID="9" presetClass="entr" presetSubtype="0" fill="hold" grpId="0" nodeType="withEffect">
                                  <p:stCondLst>
                                    <p:cond delay="0"/>
                                  </p:stCondLst>
                                  <p:childTnLst>
                                    <p:set>
                                      <p:cBhvr>
                                        <p:cTn id="23" dur="1" fill="hold">
                                          <p:stCondLst>
                                            <p:cond delay="0"/>
                                          </p:stCondLst>
                                        </p:cTn>
                                        <p:tgtEl>
                                          <p:spTgt spid="475139">
                                            <p:txEl>
                                              <p:pRg st="5" end="5"/>
                                            </p:txEl>
                                          </p:spTgt>
                                        </p:tgtEl>
                                        <p:attrNameLst>
                                          <p:attrName>style.visibility</p:attrName>
                                        </p:attrNameLst>
                                      </p:cBhvr>
                                      <p:to>
                                        <p:strVal val="visible"/>
                                      </p:to>
                                    </p:set>
                                    <p:animEffect transition="in" filter="dissolve">
                                      <p:cBhvr>
                                        <p:cTn id="24" dur="500"/>
                                        <p:tgtEl>
                                          <p:spTgt spid="475139">
                                            <p:txEl>
                                              <p:pRg st="5" end="5"/>
                                            </p:txEl>
                                          </p:spTgt>
                                        </p:tgtEl>
                                      </p:cBhvr>
                                    </p:animEffect>
                                  </p:childTnLst>
                                  <p:subTnLst>
                                    <p:animClr clrSpc="rgb" dir="cw">
                                      <p:cBhvr override="childStyle">
                                        <p:cTn dur="1" fill="hold" display="0" masterRel="nextClick" afterEffect="1"/>
                                        <p:tgtEl>
                                          <p:spTgt spid="475139">
                                            <p:txEl>
                                              <p:pRg st="5" end="5"/>
                                            </p:txEl>
                                          </p:spTgt>
                                        </p:tgtEl>
                                        <p:attrNameLst>
                                          <p:attrName>ppt_c</p:attrName>
                                        </p:attrNameLst>
                                      </p:cBhvr>
                                      <p:to>
                                        <a:srgbClr val="9999FF"/>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75139">
                                            <p:txEl>
                                              <p:pRg st="6" end="6"/>
                                            </p:txEl>
                                          </p:spTgt>
                                        </p:tgtEl>
                                        <p:attrNameLst>
                                          <p:attrName>style.visibility</p:attrName>
                                        </p:attrNameLst>
                                      </p:cBhvr>
                                      <p:to>
                                        <p:strVal val="visible"/>
                                      </p:to>
                                    </p:set>
                                    <p:animEffect transition="in" filter="dissolve">
                                      <p:cBhvr>
                                        <p:cTn id="29" dur="500"/>
                                        <p:tgtEl>
                                          <p:spTgt spid="475139">
                                            <p:txEl>
                                              <p:pRg st="6" end="6"/>
                                            </p:txEl>
                                          </p:spTgt>
                                        </p:tgtEl>
                                      </p:cBhvr>
                                    </p:animEffect>
                                  </p:childTnLst>
                                  <p:subTnLst>
                                    <p:animClr clrSpc="rgb" dir="cw">
                                      <p:cBhvr override="childStyle">
                                        <p:cTn dur="1" fill="hold" display="0" masterRel="nextClick" afterEffect="1"/>
                                        <p:tgtEl>
                                          <p:spTgt spid="475139">
                                            <p:txEl>
                                              <p:pRg st="6" end="6"/>
                                            </p:txEl>
                                          </p:spTgt>
                                        </p:tgtEl>
                                        <p:attrNameLst>
                                          <p:attrName>ppt_c</p:attrName>
                                        </p:attrNameLst>
                                      </p:cBhvr>
                                      <p:to>
                                        <a:srgbClr val="9999FF"/>
                                      </p:to>
                                    </p:animClr>
                                  </p:subTnLst>
                                </p:cTn>
                              </p:par>
                              <p:par>
                                <p:cTn id="30" presetID="9" presetClass="entr" presetSubtype="0" fill="hold" grpId="0" nodeType="withEffect">
                                  <p:stCondLst>
                                    <p:cond delay="0"/>
                                  </p:stCondLst>
                                  <p:childTnLst>
                                    <p:set>
                                      <p:cBhvr>
                                        <p:cTn id="31" dur="1" fill="hold">
                                          <p:stCondLst>
                                            <p:cond delay="0"/>
                                          </p:stCondLst>
                                        </p:cTn>
                                        <p:tgtEl>
                                          <p:spTgt spid="475139">
                                            <p:txEl>
                                              <p:pRg st="7" end="7"/>
                                            </p:txEl>
                                          </p:spTgt>
                                        </p:tgtEl>
                                        <p:attrNameLst>
                                          <p:attrName>style.visibility</p:attrName>
                                        </p:attrNameLst>
                                      </p:cBhvr>
                                      <p:to>
                                        <p:strVal val="visible"/>
                                      </p:to>
                                    </p:set>
                                    <p:animEffect transition="in" filter="dissolve">
                                      <p:cBhvr>
                                        <p:cTn id="32" dur="500"/>
                                        <p:tgtEl>
                                          <p:spTgt spid="475139">
                                            <p:txEl>
                                              <p:pRg st="7" end="7"/>
                                            </p:txEl>
                                          </p:spTgt>
                                        </p:tgtEl>
                                      </p:cBhvr>
                                    </p:animEffect>
                                  </p:childTnLst>
                                  <p:subTnLst>
                                    <p:animClr clrSpc="rgb" dir="cw">
                                      <p:cBhvr override="childStyle">
                                        <p:cTn dur="1" fill="hold" display="0" masterRel="nextClick" afterEffect="1"/>
                                        <p:tgtEl>
                                          <p:spTgt spid="475139">
                                            <p:txEl>
                                              <p:pRg st="7" end="7"/>
                                            </p:txEl>
                                          </p:spTgt>
                                        </p:tgtEl>
                                        <p:attrNameLst>
                                          <p:attrName>ppt_c</p:attrName>
                                        </p:attrNameLst>
                                      </p:cBhvr>
                                      <p:to>
                                        <a:srgbClr val="9999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39"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2"/>
          <p:cNvSpPr txBox="1">
            <a:spLocks noChangeArrowheads="1"/>
          </p:cNvSpPr>
          <p:nvPr/>
        </p:nvSpPr>
        <p:spPr bwMode="auto">
          <a:xfrm>
            <a:off x="9737725" y="52784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pPr eaLnBrk="0" hangingPunct="0"/>
            <a:endParaRPr lang="zh-CN" altLang="en-US" sz="2400"/>
          </a:p>
        </p:txBody>
      </p:sp>
      <p:sp>
        <p:nvSpPr>
          <p:cNvPr id="62467" name="Text Box 3"/>
          <p:cNvSpPr txBox="1">
            <a:spLocks noChangeArrowheads="1"/>
          </p:cNvSpPr>
          <p:nvPr/>
        </p:nvSpPr>
        <p:spPr bwMode="auto">
          <a:xfrm>
            <a:off x="2667000" y="685800"/>
            <a:ext cx="3505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pPr algn="ctr" eaLnBrk="0" hangingPunct="0">
              <a:spcBef>
                <a:spcPct val="50000"/>
              </a:spcBef>
            </a:pPr>
            <a:r>
              <a:rPr lang="zh-CN" altLang="en-US" b="1">
                <a:solidFill>
                  <a:schemeClr val="tx2"/>
                </a:solidFill>
                <a:ea typeface="幼圆" charset="0"/>
                <a:cs typeface="幼圆" charset="0"/>
              </a:rPr>
              <a:t>软件</a:t>
            </a:r>
          </a:p>
        </p:txBody>
      </p:sp>
      <p:sp>
        <p:nvSpPr>
          <p:cNvPr id="62468" name="Text Box 4"/>
          <p:cNvSpPr txBox="1">
            <a:spLocks noChangeArrowheads="1"/>
          </p:cNvSpPr>
          <p:nvPr/>
        </p:nvSpPr>
        <p:spPr bwMode="auto">
          <a:xfrm>
            <a:off x="2743200" y="1600200"/>
            <a:ext cx="3962400"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pPr eaLnBrk="0" hangingPunct="0">
              <a:spcBef>
                <a:spcPct val="50000"/>
              </a:spcBef>
            </a:pPr>
            <a:r>
              <a:rPr lang="zh-CN" altLang="en-US" b="1"/>
              <a:t>1) </a:t>
            </a:r>
            <a:r>
              <a:rPr lang="en-US" altLang="zh-CN" b="1"/>
              <a:t>PHYLIP</a:t>
            </a:r>
          </a:p>
          <a:p>
            <a:pPr eaLnBrk="0" hangingPunct="0">
              <a:spcBef>
                <a:spcPct val="50000"/>
              </a:spcBef>
            </a:pPr>
            <a:r>
              <a:rPr lang="en-US" altLang="zh-CN" b="1"/>
              <a:t>2) TREE-PUZZLE</a:t>
            </a:r>
          </a:p>
          <a:p>
            <a:pPr eaLnBrk="0" hangingPunct="0">
              <a:spcBef>
                <a:spcPct val="50000"/>
              </a:spcBef>
            </a:pPr>
            <a:r>
              <a:rPr lang="en-US" altLang="zh-CN" b="1"/>
              <a:t>3) MEGA</a:t>
            </a:r>
          </a:p>
          <a:p>
            <a:pPr eaLnBrk="0" hangingPunct="0">
              <a:spcBef>
                <a:spcPct val="50000"/>
              </a:spcBef>
            </a:pPr>
            <a:r>
              <a:rPr lang="en-US" altLang="zh-CN" b="1"/>
              <a:t>4) PAUP</a:t>
            </a:r>
          </a:p>
          <a:p>
            <a:pPr eaLnBrk="0" hangingPunct="0">
              <a:spcBef>
                <a:spcPct val="50000"/>
              </a:spcBef>
            </a:pPr>
            <a:r>
              <a:rPr lang="en-US" altLang="zh-CN" b="1"/>
              <a:t>5) PAML</a:t>
            </a:r>
          </a:p>
          <a:p>
            <a:pPr eaLnBrk="0" hangingPunct="0">
              <a:spcBef>
                <a:spcPct val="50000"/>
              </a:spcBef>
            </a:pPr>
            <a:r>
              <a:rPr lang="en-US" altLang="zh-CN" b="1"/>
              <a:t>6) TreeView</a:t>
            </a:r>
          </a:p>
        </p:txBody>
      </p:sp>
    </p:spTree>
    <p:extLst>
      <p:ext uri="{BB962C8B-B14F-4D97-AF65-F5344CB8AC3E}">
        <p14:creationId xmlns:p14="http://schemas.microsoft.com/office/powerpoint/2010/main" val="203765347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3429000" y="2590800"/>
            <a:ext cx="46482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pPr>
              <a:spcBef>
                <a:spcPct val="50000"/>
              </a:spcBef>
            </a:pPr>
            <a:r>
              <a:rPr lang="zh-CN" altLang="en-US" sz="2000" b="1">
                <a:solidFill>
                  <a:schemeClr val="tx2"/>
                </a:solidFill>
              </a:rPr>
              <a:t>中性进化学说创立者</a:t>
            </a:r>
          </a:p>
          <a:p>
            <a:pPr>
              <a:spcBef>
                <a:spcPct val="50000"/>
              </a:spcBef>
            </a:pPr>
            <a:r>
              <a:rPr lang="en-US" altLang="zh-CN" sz="2000" b="1">
                <a:solidFill>
                  <a:schemeClr val="tx2"/>
                </a:solidFill>
              </a:rPr>
              <a:t>Motoo Kimura </a:t>
            </a:r>
            <a:r>
              <a:rPr lang="zh-CN" altLang="en-US" sz="2000" b="1">
                <a:solidFill>
                  <a:schemeClr val="tx2"/>
                </a:solidFill>
              </a:rPr>
              <a:t>木村资生（1924－1994）</a:t>
            </a:r>
          </a:p>
        </p:txBody>
      </p:sp>
      <p:pic>
        <p:nvPicPr>
          <p:cNvPr id="9219" name="Picture 3" descr="Kimura_Motoo（1924－1994）_m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04800"/>
            <a:ext cx="2438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657600"/>
            <a:ext cx="7820025"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9221" name="Text Box 5"/>
          <p:cNvSpPr txBox="1">
            <a:spLocks noChangeArrowheads="1"/>
          </p:cNvSpPr>
          <p:nvPr/>
        </p:nvSpPr>
        <p:spPr bwMode="auto">
          <a:xfrm>
            <a:off x="5105400" y="6172200"/>
            <a:ext cx="350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pPr>
              <a:spcBef>
                <a:spcPct val="50000"/>
              </a:spcBef>
            </a:pPr>
            <a:r>
              <a:rPr lang="en-US" altLang="zh-CN" sz="2000" i="1"/>
              <a:t>Nature</a:t>
            </a:r>
            <a:r>
              <a:rPr lang="en-US" altLang="zh-CN" sz="2000"/>
              <a:t> 1968，217：624－626</a:t>
            </a:r>
          </a:p>
        </p:txBody>
      </p:sp>
    </p:spTree>
    <p:extLst>
      <p:ext uri="{BB962C8B-B14F-4D97-AF65-F5344CB8AC3E}">
        <p14:creationId xmlns:p14="http://schemas.microsoft.com/office/powerpoint/2010/main" val="119945644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2120900" y="1752600"/>
            <a:ext cx="5346700" cy="685800"/>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rtl="1"/>
            <a:r>
              <a:rPr kumimoji="0" lang="en-US" altLang="zh-CN" b="1"/>
              <a:t>deleterious</a:t>
            </a:r>
          </a:p>
        </p:txBody>
      </p:sp>
      <p:sp>
        <p:nvSpPr>
          <p:cNvPr id="14339" name="Rectangle 3"/>
          <p:cNvSpPr>
            <a:spLocks noChangeArrowheads="1"/>
          </p:cNvSpPr>
          <p:nvPr/>
        </p:nvSpPr>
        <p:spPr bwMode="auto">
          <a:xfrm>
            <a:off x="6858000" y="1752600"/>
            <a:ext cx="609600" cy="685800"/>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40" name="Text Box 4"/>
          <p:cNvSpPr txBox="1">
            <a:spLocks noChangeArrowheads="1"/>
          </p:cNvSpPr>
          <p:nvPr/>
        </p:nvSpPr>
        <p:spPr bwMode="auto">
          <a:xfrm>
            <a:off x="7340600" y="2590800"/>
            <a:ext cx="1651000" cy="466725"/>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pPr algn="r" rtl="1"/>
            <a:r>
              <a:rPr kumimoji="0" lang="en-US" altLang="zh-CN" sz="2400" b="1"/>
              <a:t>advantages</a:t>
            </a:r>
          </a:p>
        </p:txBody>
      </p:sp>
      <p:sp>
        <p:nvSpPr>
          <p:cNvPr id="14341" name="Line 5"/>
          <p:cNvSpPr>
            <a:spLocks noChangeShapeType="1"/>
          </p:cNvSpPr>
          <p:nvPr/>
        </p:nvSpPr>
        <p:spPr bwMode="auto">
          <a:xfrm flipH="1" flipV="1">
            <a:off x="7226300" y="2057400"/>
            <a:ext cx="762000" cy="60960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42" name="Rectangle 6"/>
          <p:cNvSpPr>
            <a:spLocks noChangeArrowheads="1"/>
          </p:cNvSpPr>
          <p:nvPr/>
        </p:nvSpPr>
        <p:spPr bwMode="auto">
          <a:xfrm>
            <a:off x="2133600" y="3276600"/>
            <a:ext cx="2133600" cy="685800"/>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rtl="1"/>
            <a:r>
              <a:rPr kumimoji="0" lang="en-US" altLang="zh-CN" b="1"/>
              <a:t>deleterious</a:t>
            </a:r>
          </a:p>
        </p:txBody>
      </p:sp>
      <p:sp>
        <p:nvSpPr>
          <p:cNvPr id="14343" name="Rectangle 7"/>
          <p:cNvSpPr>
            <a:spLocks noChangeArrowheads="1"/>
          </p:cNvSpPr>
          <p:nvPr/>
        </p:nvSpPr>
        <p:spPr bwMode="auto">
          <a:xfrm>
            <a:off x="7023100" y="3276600"/>
            <a:ext cx="304800" cy="685800"/>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44" name="Rectangle 8"/>
          <p:cNvSpPr>
            <a:spLocks noChangeArrowheads="1"/>
          </p:cNvSpPr>
          <p:nvPr/>
        </p:nvSpPr>
        <p:spPr bwMode="auto">
          <a:xfrm>
            <a:off x="4267200" y="3276600"/>
            <a:ext cx="3060700" cy="685800"/>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rtl="1"/>
            <a:r>
              <a:rPr kumimoji="0" lang="en-US" altLang="zh-CN" b="1"/>
              <a:t>neutral</a:t>
            </a:r>
          </a:p>
        </p:txBody>
      </p:sp>
      <p:sp>
        <p:nvSpPr>
          <p:cNvPr id="14345" name="Line 9"/>
          <p:cNvSpPr>
            <a:spLocks noChangeShapeType="1"/>
          </p:cNvSpPr>
          <p:nvPr/>
        </p:nvSpPr>
        <p:spPr bwMode="auto">
          <a:xfrm flipH="1">
            <a:off x="7239000" y="2971800"/>
            <a:ext cx="596900" cy="68580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46" name="Text Box 10"/>
          <p:cNvSpPr txBox="1">
            <a:spLocks noChangeArrowheads="1"/>
          </p:cNvSpPr>
          <p:nvPr/>
        </p:nvSpPr>
        <p:spPr bwMode="auto">
          <a:xfrm>
            <a:off x="5410200" y="6299200"/>
            <a:ext cx="3276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en-US" altLang="zh-CN" sz="1600"/>
              <a:t>Kimura (1968) </a:t>
            </a:r>
            <a:r>
              <a:rPr kumimoji="0" lang="en-US" altLang="zh-CN" sz="1600" i="1"/>
              <a:t>Nature</a:t>
            </a:r>
            <a:r>
              <a:rPr kumimoji="0" lang="en-US" altLang="zh-CN" sz="1600"/>
              <a:t> 217 624-626</a:t>
            </a:r>
          </a:p>
        </p:txBody>
      </p:sp>
      <p:sp>
        <p:nvSpPr>
          <p:cNvPr id="14347" name="Text Box 11"/>
          <p:cNvSpPr txBox="1">
            <a:spLocks noChangeArrowheads="1"/>
          </p:cNvSpPr>
          <p:nvPr/>
        </p:nvSpPr>
        <p:spPr bwMode="auto">
          <a:xfrm>
            <a:off x="1676400" y="381000"/>
            <a:ext cx="6172200" cy="831850"/>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en-US" altLang="zh-CN" sz="2400" b="1"/>
              <a:t>Kimura</a:t>
            </a:r>
            <a:r>
              <a:rPr kumimoji="0" lang="zh-CN" altLang="en-US" sz="2400" b="1"/>
              <a:t>假设大多数的置换是中性的，或者说很小一部分变化是由于达尔文进化引起的</a:t>
            </a:r>
            <a:endParaRPr kumimoji="0" lang="en-US" altLang="zh-CN" sz="2400" b="1"/>
          </a:p>
        </p:txBody>
      </p:sp>
      <p:sp>
        <p:nvSpPr>
          <p:cNvPr id="14348" name="Text Box 12"/>
          <p:cNvSpPr txBox="1">
            <a:spLocks noChangeArrowheads="1"/>
          </p:cNvSpPr>
          <p:nvPr/>
        </p:nvSpPr>
        <p:spPr bwMode="auto">
          <a:xfrm>
            <a:off x="2057400" y="5029200"/>
            <a:ext cx="5349875" cy="831850"/>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zh-CN" altLang="en-US" sz="2400" b="1"/>
              <a:t>中性突变（等位基因）与野生型具有相同的</a:t>
            </a:r>
            <a:r>
              <a:rPr kumimoji="0" lang="zh-CN" altLang="en-US" sz="2400" b="1">
                <a:solidFill>
                  <a:srgbClr val="FFFF00"/>
                </a:solidFill>
              </a:rPr>
              <a:t>适合</a:t>
            </a:r>
            <a:r>
              <a:rPr kumimoji="0" lang="zh-CN" altLang="en-US" sz="2400" b="1"/>
              <a:t>度</a:t>
            </a:r>
            <a:endParaRPr kumimoji="0" lang="en-US" altLang="zh-CN" sz="2400" b="1"/>
          </a:p>
        </p:txBody>
      </p:sp>
      <p:sp>
        <p:nvSpPr>
          <p:cNvPr id="14349" name="Line 13"/>
          <p:cNvSpPr>
            <a:spLocks noChangeShapeType="1"/>
          </p:cNvSpPr>
          <p:nvPr/>
        </p:nvSpPr>
        <p:spPr bwMode="auto">
          <a:xfrm flipV="1">
            <a:off x="5334000" y="4038600"/>
            <a:ext cx="304800" cy="990600"/>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74439587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Markov process</a:t>
            </a:r>
            <a:endParaRPr kumimoji="1" lang="zh-CN" altLang="en-US" dirty="0"/>
          </a:p>
        </p:txBody>
      </p:sp>
      <p:pic>
        <p:nvPicPr>
          <p:cNvPr id="4" name="内容占位符 3"/>
          <p:cNvPicPr>
            <a:picLocks noGrp="1" noChangeAspect="1"/>
          </p:cNvPicPr>
          <p:nvPr>
            <p:ph idx="1"/>
          </p:nvPr>
        </p:nvPicPr>
        <p:blipFill>
          <a:blip r:embed="rId2"/>
          <a:srcRect l="-10217" r="-10217"/>
          <a:stretch>
            <a:fillRect/>
          </a:stretch>
        </p:blipFill>
        <p:spPr/>
      </p:pic>
    </p:spTree>
    <p:extLst>
      <p:ext uri="{BB962C8B-B14F-4D97-AF65-F5344CB8AC3E}">
        <p14:creationId xmlns:p14="http://schemas.microsoft.com/office/powerpoint/2010/main" val="101872725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ctrTitle"/>
          </p:nvPr>
        </p:nvSpPr>
        <p:spPr/>
        <p:txBody>
          <a:bodyPr/>
          <a:lstStyle/>
          <a:p>
            <a:r>
              <a:rPr lang="en-US" altLang="zh-CN" dirty="0" smtClean="0">
                <a:latin typeface="Calibri" charset="0"/>
              </a:rPr>
              <a:t>Genetic drift</a:t>
            </a:r>
            <a:endParaRPr lang="en-US" altLang="zh-CN" dirty="0">
              <a:latin typeface="Calibri" charset="0"/>
            </a:endParaRPr>
          </a:p>
        </p:txBody>
      </p:sp>
    </p:spTree>
    <p:extLst>
      <p:ext uri="{BB962C8B-B14F-4D97-AF65-F5344CB8AC3E}">
        <p14:creationId xmlns:p14="http://schemas.microsoft.com/office/powerpoint/2010/main" val="261398438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533400" y="685800"/>
            <a:ext cx="7983538"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pPr algn="ctr"/>
            <a:r>
              <a:rPr kumimoji="0" lang="zh-CN" altLang="en-US" sz="2800" b="1">
                <a:solidFill>
                  <a:srgbClr val="FFFF00"/>
                </a:solidFill>
                <a:latin typeface="幼圆" charset="0"/>
                <a:ea typeface="幼圆" charset="0"/>
                <a:cs typeface="幼圆" charset="0"/>
              </a:rPr>
              <a:t>基因的命运</a:t>
            </a:r>
            <a:r>
              <a:rPr kumimoji="0" lang="zh-CN" altLang="en-US" sz="2800" b="1">
                <a:solidFill>
                  <a:schemeClr val="accent1"/>
                </a:solidFill>
                <a:latin typeface="幼圆" charset="0"/>
                <a:ea typeface="幼圆" charset="0"/>
                <a:cs typeface="幼圆" charset="0"/>
              </a:rPr>
              <a:t> </a:t>
            </a:r>
          </a:p>
          <a:p>
            <a:pPr algn="ctr"/>
            <a:endParaRPr kumimoji="0" lang="en-US" altLang="zh-CN" sz="2800" b="1">
              <a:solidFill>
                <a:schemeClr val="accent1"/>
              </a:solidFill>
              <a:latin typeface="幼圆" charset="0"/>
              <a:ea typeface="幼圆" charset="0"/>
              <a:cs typeface="幼圆" charset="0"/>
            </a:endParaRPr>
          </a:p>
          <a:p>
            <a:r>
              <a:rPr kumimoji="0" lang="zh-CN" altLang="en-US" sz="2400" b="1"/>
              <a:t>       </a:t>
            </a:r>
            <a:r>
              <a:rPr kumimoji="0" lang="zh-CN" altLang="en-US" sz="2000" b="1"/>
              <a:t>在分子水平，大多数进化的变化和同一个物种中的大多数变异不是由于选择造成的，而是由与自然选择等价的基因随机漂变造成的。</a:t>
            </a:r>
            <a:endParaRPr kumimoji="0" lang="en-US" altLang="zh-CN" sz="2000" b="1"/>
          </a:p>
        </p:txBody>
      </p:sp>
      <p:pic>
        <p:nvPicPr>
          <p:cNvPr id="15363" name="Picture 3" descr="frequencies"/>
          <p:cNvPicPr>
            <a:picLocks noChangeAspect="1" noChangeArrowheads="1"/>
          </p:cNvPicPr>
          <p:nvPr/>
        </p:nvPicPr>
        <p:blipFill>
          <a:blip r:embed="rId2">
            <a:lum bright="12000" contrast="-6000"/>
            <a:extLst>
              <a:ext uri="{28A0092B-C50C-407E-A947-70E740481C1C}">
                <a14:useLocalDpi xmlns:a14="http://schemas.microsoft.com/office/drawing/2010/main" val="0"/>
              </a:ext>
            </a:extLst>
          </a:blip>
          <a:srcRect t="44702" b="22026"/>
          <a:stretch>
            <a:fillRect/>
          </a:stretch>
        </p:blipFill>
        <p:spPr bwMode="auto">
          <a:xfrm>
            <a:off x="285750" y="2776538"/>
            <a:ext cx="8601075"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Text Box 4"/>
          <p:cNvSpPr txBox="1">
            <a:spLocks noChangeArrowheads="1"/>
          </p:cNvSpPr>
          <p:nvPr/>
        </p:nvSpPr>
        <p:spPr bwMode="auto">
          <a:xfrm>
            <a:off x="3663950" y="6248400"/>
            <a:ext cx="4813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defRPr>
            </a:lvl2pPr>
            <a:lvl3pPr>
              <a:defRPr kumimoji="1" sz="2400">
                <a:solidFill>
                  <a:schemeClr val="tx1"/>
                </a:solidFill>
                <a:latin typeface="Times New Roman" charset="0"/>
                <a:ea typeface="宋体" charset="0"/>
              </a:defRPr>
            </a:lvl3pPr>
            <a:lvl4pPr>
              <a:defRPr kumimoji="1" sz="2000">
                <a:solidFill>
                  <a:schemeClr val="tx1"/>
                </a:solidFill>
                <a:latin typeface="Times New Roman" charset="0"/>
                <a:ea typeface="宋体" charset="0"/>
              </a:defRPr>
            </a:lvl4pPr>
            <a:lvl5pPr>
              <a:defRPr kumimoji="1" sz="2000">
                <a:solidFill>
                  <a:schemeClr val="tx1"/>
                </a:solidFill>
                <a:latin typeface="Times New Roman" charset="0"/>
                <a:ea typeface="宋体" charset="0"/>
              </a:defRPr>
            </a:lvl5pPr>
            <a:lvl6pPr eaLnBrk="0" hangingPunct="0">
              <a:defRPr kumimoji="1" sz="2000">
                <a:solidFill>
                  <a:schemeClr val="tx1"/>
                </a:solidFill>
                <a:latin typeface="Times New Roman" charset="0"/>
                <a:ea typeface="宋体" charset="0"/>
              </a:defRPr>
            </a:lvl6pPr>
            <a:lvl7pPr eaLnBrk="0" hangingPunct="0">
              <a:defRPr kumimoji="1" sz="2000">
                <a:solidFill>
                  <a:schemeClr val="tx1"/>
                </a:solidFill>
                <a:latin typeface="Times New Roman" charset="0"/>
                <a:ea typeface="宋体" charset="0"/>
              </a:defRPr>
            </a:lvl7pPr>
            <a:lvl8pPr eaLnBrk="0" hangingPunct="0">
              <a:defRPr kumimoji="1" sz="2000">
                <a:solidFill>
                  <a:schemeClr val="tx1"/>
                </a:solidFill>
                <a:latin typeface="Times New Roman" charset="0"/>
                <a:ea typeface="宋体" charset="0"/>
              </a:defRPr>
            </a:lvl8pPr>
            <a:lvl9pPr eaLnBrk="0" hangingPunct="0">
              <a:defRPr kumimoji="1" sz="2000">
                <a:solidFill>
                  <a:schemeClr val="tx1"/>
                </a:solidFill>
                <a:latin typeface="Times New Roman" charset="0"/>
                <a:ea typeface="宋体" charset="0"/>
              </a:defRPr>
            </a:lvl9pPr>
          </a:lstStyle>
          <a:p>
            <a:r>
              <a:rPr kumimoji="0" lang="en-US" altLang="zh-CN" sz="1800"/>
              <a:t>Graur &amp; Li. Fundamentals of Molecular Evolution</a:t>
            </a:r>
          </a:p>
        </p:txBody>
      </p:sp>
      <p:sp>
        <p:nvSpPr>
          <p:cNvPr id="15365" name="Line 5"/>
          <p:cNvSpPr>
            <a:spLocks noChangeShapeType="1"/>
          </p:cNvSpPr>
          <p:nvPr/>
        </p:nvSpPr>
        <p:spPr bwMode="auto">
          <a:xfrm>
            <a:off x="3429000" y="3200400"/>
            <a:ext cx="0" cy="213360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90771205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descr="Screen Shot 2013-03-11 at 5.35.10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047413"/>
            <a:ext cx="8686800" cy="1731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693176"/>
            <a:ext cx="8229600" cy="5257800"/>
          </a:xfrm>
        </p:spPr>
        <p:txBody>
          <a:bodyPr rtlCol="0">
            <a:normAutofit fontScale="92500" lnSpcReduction="10000"/>
          </a:bodyPr>
          <a:lstStyle/>
          <a:p>
            <a:pPr fontAlgn="auto">
              <a:spcAft>
                <a:spcPts val="0"/>
              </a:spcAft>
              <a:buFont typeface="Arial"/>
              <a:buChar char="•"/>
              <a:defRPr/>
            </a:pPr>
            <a:r>
              <a:rPr lang="en-US" dirty="0" smtClean="0">
                <a:ea typeface="+mn-ea"/>
                <a:cs typeface="+mn-cs"/>
              </a:rPr>
              <a:t>Each of N individuals has the same chance to be the offspring of N parents</a:t>
            </a:r>
            <a:r>
              <a:rPr lang="en-US" dirty="0" smtClean="0">
                <a:ea typeface="+mn-ea"/>
                <a:cs typeface="+mn-cs"/>
              </a:rPr>
              <a:t>.</a:t>
            </a:r>
            <a:endParaRPr lang="en-US" dirty="0" smtClean="0">
              <a:ea typeface="+mn-ea"/>
              <a:cs typeface="+mn-cs"/>
            </a:endParaRPr>
          </a:p>
          <a:p>
            <a:pPr fontAlgn="auto">
              <a:spcAft>
                <a:spcPts val="0"/>
              </a:spcAft>
              <a:buFont typeface="Arial"/>
              <a:buChar char="•"/>
              <a:defRPr/>
            </a:pPr>
            <a:r>
              <a:rPr lang="en-US" dirty="0" smtClean="0">
                <a:ea typeface="+mn-ea"/>
                <a:cs typeface="+mn-cs"/>
              </a:rPr>
              <a:t>Constant pop size N</a:t>
            </a:r>
          </a:p>
          <a:p>
            <a:pPr fontAlgn="auto">
              <a:spcAft>
                <a:spcPts val="0"/>
              </a:spcAft>
              <a:buFont typeface="Arial"/>
              <a:buChar char="•"/>
              <a:defRPr/>
            </a:pPr>
            <a:r>
              <a:rPr lang="en-US" dirty="0" smtClean="0">
                <a:ea typeface="+mn-ea"/>
                <a:cs typeface="+mn-cs"/>
              </a:rPr>
              <a:t>non-overlapping generations</a:t>
            </a:r>
          </a:p>
          <a:p>
            <a:pPr fontAlgn="auto">
              <a:spcAft>
                <a:spcPts val="0"/>
              </a:spcAft>
              <a:buFont typeface="Arial"/>
              <a:buChar char="•"/>
              <a:defRPr/>
            </a:pPr>
            <a:endParaRPr lang="en-US" dirty="0" smtClean="0">
              <a:ea typeface="+mn-ea"/>
              <a:cs typeface="+mn-cs"/>
            </a:endParaRPr>
          </a:p>
          <a:p>
            <a:pPr fontAlgn="auto">
              <a:spcAft>
                <a:spcPts val="0"/>
              </a:spcAft>
              <a:buFont typeface="Arial"/>
              <a:buChar char="•"/>
              <a:defRPr/>
            </a:pPr>
            <a:endParaRPr lang="en-US" dirty="0" smtClean="0">
              <a:ea typeface="+mn-ea"/>
              <a:cs typeface="+mn-cs"/>
            </a:endParaRPr>
          </a:p>
          <a:p>
            <a:pPr fontAlgn="auto">
              <a:spcAft>
                <a:spcPts val="0"/>
              </a:spcAft>
              <a:buFont typeface="Arial"/>
              <a:buChar char="•"/>
              <a:defRPr/>
            </a:pPr>
            <a:endParaRPr lang="en-US" dirty="0" smtClean="0">
              <a:ea typeface="+mn-ea"/>
              <a:cs typeface="+mn-cs"/>
            </a:endParaRPr>
          </a:p>
          <a:p>
            <a:pPr fontAlgn="auto">
              <a:spcAft>
                <a:spcPts val="0"/>
              </a:spcAft>
              <a:buFont typeface="Arial"/>
              <a:buChar char="•"/>
              <a:defRPr/>
            </a:pPr>
            <a:endParaRPr lang="en-US" dirty="0" smtClean="0">
              <a:ea typeface="+mn-ea"/>
              <a:cs typeface="+mn-cs"/>
            </a:endParaRPr>
          </a:p>
          <a:p>
            <a:pPr fontAlgn="auto">
              <a:spcAft>
                <a:spcPts val="0"/>
              </a:spcAft>
              <a:buFont typeface="Arial"/>
              <a:buChar char="•"/>
              <a:defRPr/>
            </a:pPr>
            <a:r>
              <a:rPr lang="en-US" dirty="0" smtClean="0">
                <a:ea typeface="+mn-ea"/>
                <a:cs typeface="+mn-cs"/>
              </a:rPr>
              <a:t>In R: </a:t>
            </a:r>
            <a:br>
              <a:rPr lang="en-US" dirty="0" smtClean="0">
                <a:ea typeface="+mn-ea"/>
                <a:cs typeface="+mn-cs"/>
              </a:rPr>
            </a:br>
            <a:r>
              <a:rPr lang="en-US" dirty="0" smtClean="0">
                <a:latin typeface="Courier"/>
                <a:ea typeface="+mn-ea"/>
                <a:cs typeface="Courier"/>
              </a:rPr>
              <a:t>pop=sample(</a:t>
            </a:r>
            <a:r>
              <a:rPr lang="en-US" dirty="0" err="1" smtClean="0">
                <a:latin typeface="Courier"/>
                <a:ea typeface="+mn-ea"/>
                <a:cs typeface="Courier"/>
              </a:rPr>
              <a:t>pop,rep</a:t>
            </a:r>
            <a:r>
              <a:rPr lang="en-US" dirty="0" smtClean="0">
                <a:latin typeface="Courier"/>
                <a:ea typeface="+mn-ea"/>
                <a:cs typeface="Courier"/>
              </a:rPr>
              <a:t>=T)</a:t>
            </a:r>
          </a:p>
        </p:txBody>
      </p:sp>
      <p:sp>
        <p:nvSpPr>
          <p:cNvPr id="6147" name="Title 1"/>
          <p:cNvSpPr>
            <a:spLocks noGrp="1"/>
          </p:cNvSpPr>
          <p:nvPr>
            <p:ph type="title"/>
          </p:nvPr>
        </p:nvSpPr>
        <p:spPr/>
        <p:txBody>
          <a:bodyPr/>
          <a:lstStyle/>
          <a:p>
            <a:r>
              <a:rPr lang="en-US" altLang="zh-CN" dirty="0">
                <a:latin typeface="Calibri" charset="0"/>
              </a:rPr>
              <a:t>Wright-Fisher process</a:t>
            </a:r>
          </a:p>
        </p:txBody>
      </p:sp>
      <p:sp>
        <p:nvSpPr>
          <p:cNvPr id="6148" name="TextBox 4"/>
          <p:cNvSpPr txBox="1">
            <a:spLocks noChangeArrowheads="1"/>
          </p:cNvSpPr>
          <p:nvPr/>
        </p:nvSpPr>
        <p:spPr bwMode="auto">
          <a:xfrm>
            <a:off x="196850" y="5132388"/>
            <a:ext cx="812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cs typeface="ＭＳ Ｐゴシック" charset="0"/>
              </a:defRPr>
            </a:lvl2pPr>
            <a:lvl3pPr marL="1143000" indent="-228600">
              <a:defRPr>
                <a:solidFill>
                  <a:schemeClr val="tx1"/>
                </a:solidFill>
                <a:latin typeface="Calibri" charset="0"/>
                <a:ea typeface="ＭＳ Ｐゴシック" charset="0"/>
                <a:cs typeface="ＭＳ Ｐゴシック" charset="0"/>
              </a:defRPr>
            </a:lvl3pPr>
            <a:lvl4pPr marL="1600200" indent="-228600">
              <a:defRPr>
                <a:solidFill>
                  <a:schemeClr val="tx1"/>
                </a:solidFill>
                <a:latin typeface="Calibri" charset="0"/>
                <a:ea typeface="ＭＳ Ｐゴシック" charset="0"/>
                <a:cs typeface="ＭＳ Ｐゴシック" charset="0"/>
              </a:defRPr>
            </a:lvl4pPr>
            <a:lvl5pPr marL="2057400" indent="-228600">
              <a:defRPr>
                <a:solidFill>
                  <a:schemeClr val="tx1"/>
                </a:solidFill>
                <a:latin typeface="Calibri" charset="0"/>
                <a:ea typeface="ＭＳ Ｐゴシック" charset="0"/>
                <a:cs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cs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cs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cs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cs typeface="ＭＳ Ｐゴシック" charset="0"/>
              </a:defRPr>
            </a:lvl9pPr>
          </a:lstStyle>
          <a:p>
            <a:r>
              <a:rPr lang="en-US" altLang="zh-CN"/>
              <a:t>parent</a:t>
            </a:r>
          </a:p>
        </p:txBody>
      </p:sp>
      <p:sp>
        <p:nvSpPr>
          <p:cNvPr id="6149" name="TextBox 5"/>
          <p:cNvSpPr txBox="1">
            <a:spLocks noChangeArrowheads="1"/>
          </p:cNvSpPr>
          <p:nvPr/>
        </p:nvSpPr>
        <p:spPr bwMode="auto">
          <a:xfrm>
            <a:off x="130175" y="4792663"/>
            <a:ext cx="1016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cs typeface="ＭＳ Ｐゴシック" charset="0"/>
              </a:defRPr>
            </a:lvl2pPr>
            <a:lvl3pPr marL="1143000" indent="-228600">
              <a:defRPr>
                <a:solidFill>
                  <a:schemeClr val="tx1"/>
                </a:solidFill>
                <a:latin typeface="Calibri" charset="0"/>
                <a:ea typeface="ＭＳ Ｐゴシック" charset="0"/>
                <a:cs typeface="ＭＳ Ｐゴシック" charset="0"/>
              </a:defRPr>
            </a:lvl3pPr>
            <a:lvl4pPr marL="1600200" indent="-228600">
              <a:defRPr>
                <a:solidFill>
                  <a:schemeClr val="tx1"/>
                </a:solidFill>
                <a:latin typeface="Calibri" charset="0"/>
                <a:ea typeface="ＭＳ Ｐゴシック" charset="0"/>
                <a:cs typeface="ＭＳ Ｐゴシック" charset="0"/>
              </a:defRPr>
            </a:lvl4pPr>
            <a:lvl5pPr marL="2057400" indent="-228600">
              <a:defRPr>
                <a:solidFill>
                  <a:schemeClr val="tx1"/>
                </a:solidFill>
                <a:latin typeface="Calibri" charset="0"/>
                <a:ea typeface="ＭＳ Ｐゴシック" charset="0"/>
                <a:cs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cs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cs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cs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cs typeface="ＭＳ Ｐゴシック" charset="0"/>
              </a:defRPr>
            </a:lvl9pPr>
          </a:lstStyle>
          <a:p>
            <a:r>
              <a:rPr lang="en-US" altLang="zh-CN"/>
              <a:t>offspring</a:t>
            </a:r>
          </a:p>
        </p:txBody>
      </p:sp>
      <p:sp>
        <p:nvSpPr>
          <p:cNvPr id="6150" name="TextBox 6"/>
          <p:cNvSpPr txBox="1">
            <a:spLocks noChangeArrowheads="1"/>
          </p:cNvSpPr>
          <p:nvPr/>
        </p:nvSpPr>
        <p:spPr bwMode="auto">
          <a:xfrm>
            <a:off x="942975" y="654685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cs typeface="ＭＳ Ｐゴシック" charset="0"/>
              </a:defRPr>
            </a:lvl2pPr>
            <a:lvl3pPr marL="1143000" indent="-228600">
              <a:defRPr>
                <a:solidFill>
                  <a:schemeClr val="tx1"/>
                </a:solidFill>
                <a:latin typeface="Calibri" charset="0"/>
                <a:ea typeface="ＭＳ Ｐゴシック" charset="0"/>
                <a:cs typeface="ＭＳ Ｐゴシック" charset="0"/>
              </a:defRPr>
            </a:lvl3pPr>
            <a:lvl4pPr marL="1600200" indent="-228600">
              <a:defRPr>
                <a:solidFill>
                  <a:schemeClr val="tx1"/>
                </a:solidFill>
                <a:latin typeface="Calibri" charset="0"/>
                <a:ea typeface="ＭＳ Ｐゴシック" charset="0"/>
                <a:cs typeface="ＭＳ Ｐゴシック" charset="0"/>
              </a:defRPr>
            </a:lvl4pPr>
            <a:lvl5pPr marL="2057400" indent="-228600">
              <a:defRPr>
                <a:solidFill>
                  <a:schemeClr val="tx1"/>
                </a:solidFill>
                <a:latin typeface="Calibri" charset="0"/>
                <a:ea typeface="ＭＳ Ｐゴシック" charset="0"/>
                <a:cs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cs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cs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cs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cs typeface="ＭＳ Ｐゴシック" charset="0"/>
              </a:defRPr>
            </a:lvl9pPr>
          </a:lstStyle>
          <a:p>
            <a:endParaRPr lang="zh-CN" altLang="en-US"/>
          </a:p>
        </p:txBody>
      </p:sp>
    </p:spTree>
    <p:extLst>
      <p:ext uri="{BB962C8B-B14F-4D97-AF65-F5344CB8AC3E}">
        <p14:creationId xmlns:p14="http://schemas.microsoft.com/office/powerpoint/2010/main" val="420100902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Screen Shot 2013-03-11 at 5.36.45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06688" y="0"/>
            <a:ext cx="3449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a:spLocks noChangeArrowheads="1"/>
          </p:cNvSpPr>
          <p:nvPr/>
        </p:nvSpPr>
        <p:spPr bwMode="auto">
          <a:xfrm>
            <a:off x="0" y="4979988"/>
            <a:ext cx="26479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cs typeface="ＭＳ Ｐゴシック" charset="0"/>
              </a:defRPr>
            </a:lvl2pPr>
            <a:lvl3pPr marL="1143000" indent="-228600">
              <a:defRPr>
                <a:solidFill>
                  <a:schemeClr val="tx1"/>
                </a:solidFill>
                <a:latin typeface="Calibri" charset="0"/>
                <a:ea typeface="ＭＳ Ｐゴシック" charset="0"/>
                <a:cs typeface="ＭＳ Ｐゴシック" charset="0"/>
              </a:defRPr>
            </a:lvl3pPr>
            <a:lvl4pPr marL="1600200" indent="-228600">
              <a:defRPr>
                <a:solidFill>
                  <a:schemeClr val="tx1"/>
                </a:solidFill>
                <a:latin typeface="Calibri" charset="0"/>
                <a:ea typeface="ＭＳ Ｐゴシック" charset="0"/>
                <a:cs typeface="ＭＳ Ｐゴシック" charset="0"/>
              </a:defRPr>
            </a:lvl4pPr>
            <a:lvl5pPr marL="2057400" indent="-228600">
              <a:defRPr>
                <a:solidFill>
                  <a:schemeClr val="tx1"/>
                </a:solidFill>
                <a:latin typeface="Calibri" charset="0"/>
                <a:ea typeface="ＭＳ Ｐゴシック" charset="0"/>
                <a:cs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cs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cs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cs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cs typeface="ＭＳ Ｐゴシック" charset="0"/>
              </a:defRPr>
            </a:lvl9pPr>
          </a:lstStyle>
          <a:p>
            <a:r>
              <a:rPr lang="en-US" altLang="zh-CN">
                <a:latin typeface="Helvetica Light" charset="0"/>
                <a:ea typeface="ヒラギノ角ゴ ProN W3" charset="0"/>
                <a:cs typeface="ヒラギノ角ゴ ProN W3" charset="0"/>
              </a:rPr>
              <a:t>One lineage fixes</a:t>
            </a:r>
          </a:p>
          <a:p>
            <a:endParaRPr lang="en-US" altLang="zh-CN">
              <a:latin typeface="Helvetica Light" charset="0"/>
              <a:ea typeface="ヒラギノ角ゴ ProN W3" charset="0"/>
              <a:cs typeface="ヒラギノ角ゴ ProN W3" charset="0"/>
            </a:endParaRPr>
          </a:p>
          <a:p>
            <a:r>
              <a:rPr lang="en-US" altLang="zh-CN">
                <a:latin typeface="Helvetica Light" charset="0"/>
                <a:ea typeface="ヒラギノ角ゴ ProN W3" charset="0"/>
                <a:cs typeface="ヒラギノ角ゴ ProN W3" charset="0"/>
              </a:rPr>
              <a:t>each of N has a chance</a:t>
            </a:r>
          </a:p>
          <a:p>
            <a:r>
              <a:rPr lang="en-US" altLang="zh-CN">
                <a:latin typeface="Helvetica Light" charset="0"/>
                <a:ea typeface="ヒラギノ角ゴ ProN W3" charset="0"/>
                <a:cs typeface="ヒラギノ角ゴ ProN W3" charset="0"/>
              </a:rPr>
              <a:t>of 1/N</a:t>
            </a:r>
          </a:p>
        </p:txBody>
      </p:sp>
    </p:spTree>
    <p:extLst>
      <p:ext uri="{BB962C8B-B14F-4D97-AF65-F5344CB8AC3E}">
        <p14:creationId xmlns:p14="http://schemas.microsoft.com/office/powerpoint/2010/main" val="40314006"/>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tLang="zh-CN">
                <a:latin typeface="Calibri" charset="0"/>
              </a:rPr>
              <a:t>Moran process</a:t>
            </a:r>
          </a:p>
        </p:txBody>
      </p:sp>
      <p:sp>
        <p:nvSpPr>
          <p:cNvPr id="3" name="Content Placeholder 2"/>
          <p:cNvSpPr>
            <a:spLocks noGrp="1"/>
          </p:cNvSpPr>
          <p:nvPr>
            <p:ph idx="1"/>
          </p:nvPr>
        </p:nvSpPr>
        <p:spPr/>
        <p:txBody>
          <a:bodyPr rtlCol="0">
            <a:normAutofit lnSpcReduction="10000"/>
          </a:bodyPr>
          <a:lstStyle/>
          <a:p>
            <a:pPr fontAlgn="auto">
              <a:spcAft>
                <a:spcPts val="0"/>
              </a:spcAft>
              <a:buFont typeface="Arial"/>
              <a:buChar char="•"/>
              <a:defRPr/>
            </a:pPr>
            <a:r>
              <a:rPr lang="en-US" dirty="0" smtClean="0">
                <a:ea typeface="+mn-ea"/>
                <a:cs typeface="+mn-cs"/>
              </a:rPr>
              <a:t>Each step an individual is chosen to die, and to reproduce</a:t>
            </a:r>
          </a:p>
          <a:p>
            <a:pPr fontAlgn="auto">
              <a:spcAft>
                <a:spcPts val="0"/>
              </a:spcAft>
              <a:buFont typeface="Arial"/>
              <a:buChar char="•"/>
              <a:defRPr/>
            </a:pPr>
            <a:endParaRPr lang="en-US" dirty="0" smtClean="0">
              <a:ea typeface="+mn-ea"/>
              <a:cs typeface="+mn-cs"/>
            </a:endParaRPr>
          </a:p>
          <a:p>
            <a:pPr fontAlgn="auto">
              <a:spcAft>
                <a:spcPts val="0"/>
              </a:spcAft>
              <a:buFont typeface="Arial"/>
              <a:buChar char="•"/>
              <a:defRPr/>
            </a:pPr>
            <a:endParaRPr lang="en-US" dirty="0" smtClean="0">
              <a:ea typeface="+mn-ea"/>
              <a:cs typeface="+mn-cs"/>
            </a:endParaRPr>
          </a:p>
          <a:p>
            <a:pPr fontAlgn="auto">
              <a:spcAft>
                <a:spcPts val="0"/>
              </a:spcAft>
              <a:buFont typeface="Arial"/>
              <a:buChar char="•"/>
              <a:defRPr/>
            </a:pPr>
            <a:endParaRPr lang="en-US" dirty="0" smtClean="0">
              <a:ea typeface="+mn-ea"/>
              <a:cs typeface="+mn-cs"/>
            </a:endParaRPr>
          </a:p>
          <a:p>
            <a:pPr fontAlgn="auto">
              <a:spcAft>
                <a:spcPts val="0"/>
              </a:spcAft>
              <a:buFont typeface="Arial"/>
              <a:buChar char="•"/>
              <a:defRPr/>
            </a:pPr>
            <a:endParaRPr lang="en-US" dirty="0" smtClean="0">
              <a:ea typeface="+mn-ea"/>
              <a:cs typeface="+mn-cs"/>
            </a:endParaRPr>
          </a:p>
          <a:p>
            <a:pPr fontAlgn="auto">
              <a:spcAft>
                <a:spcPts val="0"/>
              </a:spcAft>
              <a:buFont typeface="Arial"/>
              <a:buChar char="•"/>
              <a:defRPr/>
            </a:pPr>
            <a:r>
              <a:rPr lang="en-US" dirty="0" smtClean="0">
                <a:ea typeface="+mn-ea"/>
                <a:cs typeface="+mn-cs"/>
              </a:rPr>
              <a:t>Constant pop size</a:t>
            </a:r>
          </a:p>
          <a:p>
            <a:pPr fontAlgn="auto">
              <a:spcAft>
                <a:spcPts val="0"/>
              </a:spcAft>
              <a:buFont typeface="Arial"/>
              <a:buChar char="•"/>
              <a:defRPr/>
            </a:pPr>
            <a:r>
              <a:rPr lang="en-US" dirty="0" smtClean="0">
                <a:ea typeface="+mn-ea"/>
                <a:cs typeface="+mn-cs"/>
              </a:rPr>
              <a:t>Overlapping generations</a:t>
            </a:r>
          </a:p>
        </p:txBody>
      </p:sp>
      <p:sp>
        <p:nvSpPr>
          <p:cNvPr id="4" name="Oval 3"/>
          <p:cNvSpPr/>
          <p:nvPr/>
        </p:nvSpPr>
        <p:spPr>
          <a:xfrm>
            <a:off x="1587500" y="3124200"/>
            <a:ext cx="511175" cy="511175"/>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sp>
        <p:nvSpPr>
          <p:cNvPr id="5" name="Oval 4"/>
          <p:cNvSpPr/>
          <p:nvPr/>
        </p:nvSpPr>
        <p:spPr>
          <a:xfrm>
            <a:off x="2190750" y="3124200"/>
            <a:ext cx="511175" cy="511175"/>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sp>
        <p:nvSpPr>
          <p:cNvPr id="6" name="Oval 5"/>
          <p:cNvSpPr/>
          <p:nvPr/>
        </p:nvSpPr>
        <p:spPr>
          <a:xfrm>
            <a:off x="2794000" y="3124200"/>
            <a:ext cx="509588" cy="511175"/>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sp>
        <p:nvSpPr>
          <p:cNvPr id="7" name="Oval 6"/>
          <p:cNvSpPr/>
          <p:nvPr/>
        </p:nvSpPr>
        <p:spPr>
          <a:xfrm>
            <a:off x="3395663" y="3124200"/>
            <a:ext cx="511175" cy="511175"/>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sp>
        <p:nvSpPr>
          <p:cNvPr id="8" name="Oval 7"/>
          <p:cNvSpPr/>
          <p:nvPr/>
        </p:nvSpPr>
        <p:spPr>
          <a:xfrm>
            <a:off x="3998913" y="3124200"/>
            <a:ext cx="511175" cy="511175"/>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sp>
        <p:nvSpPr>
          <p:cNvPr id="9" name="Oval 8"/>
          <p:cNvSpPr/>
          <p:nvPr/>
        </p:nvSpPr>
        <p:spPr>
          <a:xfrm>
            <a:off x="4602163" y="3124200"/>
            <a:ext cx="511175" cy="511175"/>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sp>
        <p:nvSpPr>
          <p:cNvPr id="10" name="Oval 9"/>
          <p:cNvSpPr/>
          <p:nvPr/>
        </p:nvSpPr>
        <p:spPr>
          <a:xfrm>
            <a:off x="5205413" y="3124200"/>
            <a:ext cx="509587" cy="511175"/>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sp>
        <p:nvSpPr>
          <p:cNvPr id="11" name="Oval 10"/>
          <p:cNvSpPr/>
          <p:nvPr/>
        </p:nvSpPr>
        <p:spPr>
          <a:xfrm>
            <a:off x="5807075" y="3124200"/>
            <a:ext cx="511175" cy="511175"/>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sp>
        <p:nvSpPr>
          <p:cNvPr id="12" name="Oval 11"/>
          <p:cNvSpPr/>
          <p:nvPr/>
        </p:nvSpPr>
        <p:spPr>
          <a:xfrm>
            <a:off x="6410325" y="3124200"/>
            <a:ext cx="511175" cy="511175"/>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sp>
        <p:nvSpPr>
          <p:cNvPr id="13" name="Oval 12"/>
          <p:cNvSpPr/>
          <p:nvPr/>
        </p:nvSpPr>
        <p:spPr>
          <a:xfrm>
            <a:off x="7013575" y="3124200"/>
            <a:ext cx="509588" cy="511175"/>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cxnSp>
        <p:nvCxnSpPr>
          <p:cNvPr id="15" name="Straight Connector 14"/>
          <p:cNvCxnSpPr/>
          <p:nvPr/>
        </p:nvCxnSpPr>
        <p:spPr>
          <a:xfrm>
            <a:off x="4011613" y="3071813"/>
            <a:ext cx="511175" cy="60325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4011613" y="3071813"/>
            <a:ext cx="498475" cy="60325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4151313" y="3849688"/>
            <a:ext cx="511175" cy="511175"/>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cxnSp>
        <p:nvCxnSpPr>
          <p:cNvPr id="23" name="Curved Connector 22"/>
          <p:cNvCxnSpPr>
            <a:stCxn id="11" idx="3"/>
            <a:endCxn id="19" idx="6"/>
          </p:cNvCxnSpPr>
          <p:nvPr/>
        </p:nvCxnSpPr>
        <p:spPr>
          <a:xfrm rot="5400000">
            <a:off x="4999832" y="3223419"/>
            <a:ext cx="544512" cy="1219200"/>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613814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6" descr="Screen Shot 2014-09-18 at 06.10.0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643188"/>
            <a:ext cx="9144000" cy="421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rtlCol="0">
            <a:normAutofit fontScale="90000"/>
          </a:bodyPr>
          <a:lstStyle/>
          <a:p>
            <a:pPr fontAlgn="auto">
              <a:spcAft>
                <a:spcPts val="0"/>
              </a:spcAft>
              <a:defRPr/>
            </a:pPr>
            <a:r>
              <a:rPr lang="en-US" dirty="0" smtClean="0">
                <a:ea typeface="+mj-ea"/>
                <a:cs typeface="+mj-cs"/>
              </a:rPr>
              <a:t>Real population are neither Moran</a:t>
            </a:r>
            <a:br>
              <a:rPr lang="en-US" dirty="0" smtClean="0">
                <a:ea typeface="+mj-ea"/>
                <a:cs typeface="+mj-cs"/>
              </a:rPr>
            </a:br>
            <a:r>
              <a:rPr lang="en-US" dirty="0" smtClean="0">
                <a:ea typeface="+mj-ea"/>
                <a:cs typeface="+mj-cs"/>
              </a:rPr>
              <a:t>nor Wright-Fisher</a:t>
            </a:r>
          </a:p>
        </p:txBody>
      </p:sp>
      <p:sp>
        <p:nvSpPr>
          <p:cNvPr id="6" name="Rectangle 5"/>
          <p:cNvSpPr/>
          <p:nvPr/>
        </p:nvSpPr>
        <p:spPr>
          <a:xfrm>
            <a:off x="130175" y="2657475"/>
            <a:ext cx="9013825" cy="174148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sp>
        <p:nvSpPr>
          <p:cNvPr id="50180" name="TextBox 7"/>
          <p:cNvSpPr txBox="1">
            <a:spLocks noChangeArrowheads="1"/>
          </p:cNvSpPr>
          <p:nvPr/>
        </p:nvSpPr>
        <p:spPr bwMode="auto">
          <a:xfrm>
            <a:off x="2566988" y="5983288"/>
            <a:ext cx="4579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cs typeface="ＭＳ Ｐゴシック" charset="0"/>
              </a:defRPr>
            </a:lvl2pPr>
            <a:lvl3pPr marL="1143000" indent="-228600">
              <a:defRPr>
                <a:solidFill>
                  <a:schemeClr val="tx1"/>
                </a:solidFill>
                <a:latin typeface="Calibri" charset="0"/>
                <a:ea typeface="ＭＳ Ｐゴシック" charset="0"/>
                <a:cs typeface="ＭＳ Ｐゴシック" charset="0"/>
              </a:defRPr>
            </a:lvl3pPr>
            <a:lvl4pPr marL="1600200" indent="-228600">
              <a:defRPr>
                <a:solidFill>
                  <a:schemeClr val="tx1"/>
                </a:solidFill>
                <a:latin typeface="Calibri" charset="0"/>
                <a:ea typeface="ＭＳ Ｐゴシック" charset="0"/>
                <a:cs typeface="ＭＳ Ｐゴシック" charset="0"/>
              </a:defRPr>
            </a:lvl4pPr>
            <a:lvl5pPr marL="2057400" indent="-228600">
              <a:defRPr>
                <a:solidFill>
                  <a:schemeClr val="tx1"/>
                </a:solidFill>
                <a:latin typeface="Calibri" charset="0"/>
                <a:ea typeface="ＭＳ Ｐゴシック" charset="0"/>
                <a:cs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cs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cs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cs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cs typeface="ＭＳ Ｐゴシック" charset="0"/>
              </a:defRPr>
            </a:lvl9pPr>
          </a:lstStyle>
          <a:p>
            <a:r>
              <a:rPr lang="en-US" altLang="zh-CN"/>
              <a:t>Example: each individual has 0, 1 or 2 offspring</a:t>
            </a:r>
          </a:p>
        </p:txBody>
      </p:sp>
    </p:spTree>
    <p:extLst>
      <p:ext uri="{BB962C8B-B14F-4D97-AF65-F5344CB8AC3E}">
        <p14:creationId xmlns:p14="http://schemas.microsoft.com/office/powerpoint/2010/main" val="18407159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xit" presetSubtype="2" fill="hold" grpId="0"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ppt_x+#ppt_w*1.125000"/>
                                          </p:val>
                                        </p:tav>
                                      </p:tavLst>
                                    </p:anim>
                                    <p:animEffect transition="out" filter="wipe(right)">
                                      <p:cBhvr>
                                        <p:cTn id="7" dur="3000"/>
                                        <p:tgtEl>
                                          <p:spTgt spid="6"/>
                                        </p:tgtEl>
                                      </p:cBhvr>
                                    </p:animEffect>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descr="Screen Shot 2014-09-18 at 06.11.3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97113"/>
            <a:ext cx="91440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rtlCol="0">
            <a:normAutofit fontScale="90000"/>
          </a:bodyPr>
          <a:lstStyle/>
          <a:p>
            <a:pPr fontAlgn="auto">
              <a:spcAft>
                <a:spcPts val="0"/>
              </a:spcAft>
              <a:defRPr/>
            </a:pPr>
            <a:r>
              <a:rPr lang="en-US" dirty="0" smtClean="0">
                <a:ea typeface="+mj-ea"/>
                <a:cs typeface="+mj-cs"/>
              </a:rPr>
              <a:t>Real population are neither Moran</a:t>
            </a:r>
            <a:br>
              <a:rPr lang="en-US" dirty="0" smtClean="0">
                <a:ea typeface="+mj-ea"/>
                <a:cs typeface="+mj-cs"/>
              </a:rPr>
            </a:br>
            <a:r>
              <a:rPr lang="en-US" dirty="0" smtClean="0">
                <a:ea typeface="+mj-ea"/>
                <a:cs typeface="+mj-cs"/>
              </a:rPr>
              <a:t>nor Wright-Fisher</a:t>
            </a:r>
          </a:p>
        </p:txBody>
      </p:sp>
      <p:sp>
        <p:nvSpPr>
          <p:cNvPr id="6" name="Rectangle 5"/>
          <p:cNvSpPr/>
          <p:nvPr/>
        </p:nvSpPr>
        <p:spPr>
          <a:xfrm>
            <a:off x="12700" y="1820863"/>
            <a:ext cx="9013825" cy="12827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sp>
        <p:nvSpPr>
          <p:cNvPr id="51204" name="TextBox 3"/>
          <p:cNvSpPr txBox="1">
            <a:spLocks noChangeArrowheads="1"/>
          </p:cNvSpPr>
          <p:nvPr/>
        </p:nvSpPr>
        <p:spPr bwMode="auto">
          <a:xfrm>
            <a:off x="2566988" y="5983288"/>
            <a:ext cx="4579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cs typeface="ＭＳ Ｐゴシック" charset="0"/>
              </a:defRPr>
            </a:lvl2pPr>
            <a:lvl3pPr marL="1143000" indent="-228600">
              <a:defRPr>
                <a:solidFill>
                  <a:schemeClr val="tx1"/>
                </a:solidFill>
                <a:latin typeface="Calibri" charset="0"/>
                <a:ea typeface="ＭＳ Ｐゴシック" charset="0"/>
                <a:cs typeface="ＭＳ Ｐゴシック" charset="0"/>
              </a:defRPr>
            </a:lvl3pPr>
            <a:lvl4pPr marL="1600200" indent="-228600">
              <a:defRPr>
                <a:solidFill>
                  <a:schemeClr val="tx1"/>
                </a:solidFill>
                <a:latin typeface="Calibri" charset="0"/>
                <a:ea typeface="ＭＳ Ｐゴシック" charset="0"/>
                <a:cs typeface="ＭＳ Ｐゴシック" charset="0"/>
              </a:defRPr>
            </a:lvl4pPr>
            <a:lvl5pPr marL="2057400" indent="-228600">
              <a:defRPr>
                <a:solidFill>
                  <a:schemeClr val="tx1"/>
                </a:solidFill>
                <a:latin typeface="Calibri" charset="0"/>
                <a:ea typeface="ＭＳ Ｐゴシック" charset="0"/>
                <a:cs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cs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cs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cs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cs typeface="ＭＳ Ｐゴシック" charset="0"/>
              </a:defRPr>
            </a:lvl9pPr>
          </a:lstStyle>
          <a:p>
            <a:r>
              <a:rPr lang="en-US" altLang="zh-CN"/>
              <a:t>Example: each individual has 0, 1 or 2 offspring</a:t>
            </a:r>
          </a:p>
        </p:txBody>
      </p:sp>
    </p:spTree>
    <p:extLst>
      <p:ext uri="{BB962C8B-B14F-4D97-AF65-F5344CB8AC3E}">
        <p14:creationId xmlns:p14="http://schemas.microsoft.com/office/powerpoint/2010/main" val="13558417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xit" presetSubtype="2" fill="hold" grpId="0" nodeType="clickEffect">
                                  <p:stCondLst>
                                    <p:cond delay="0"/>
                                  </p:stCondLst>
                                  <p:childTnLst>
                                    <p:anim calcmode="lin" valueType="num">
                                      <p:cBhvr additive="base">
                                        <p:cTn id="6" dur="3000"/>
                                        <p:tgtEl>
                                          <p:spTgt spid="6"/>
                                        </p:tgtEl>
                                        <p:attrNameLst>
                                          <p:attrName>ppt_x</p:attrName>
                                        </p:attrNameLst>
                                      </p:cBhvr>
                                      <p:tavLst>
                                        <p:tav tm="0">
                                          <p:val>
                                            <p:strVal val="#ppt_x"/>
                                          </p:val>
                                        </p:tav>
                                        <p:tav tm="100000">
                                          <p:val>
                                            <p:strVal val="#ppt_x+#ppt_w*1.125000"/>
                                          </p:val>
                                        </p:tav>
                                      </p:tavLst>
                                    </p:anim>
                                    <p:animEffect transition="out" filter="wipe(right)">
                                      <p:cBhvr>
                                        <p:cTn id="7" dur="3000"/>
                                        <p:tgtEl>
                                          <p:spTgt spid="6"/>
                                        </p:tgtEl>
                                      </p:cBhvr>
                                    </p:animEffect>
                                    <p:set>
                                      <p:cBhvr>
                                        <p:cTn id="8"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ea typeface="+mj-ea"/>
                <a:cs typeface="+mj-cs"/>
              </a:rPr>
              <a:t>Real population are neither Moran</a:t>
            </a:r>
            <a:br>
              <a:rPr lang="en-US" dirty="0" smtClean="0">
                <a:ea typeface="+mj-ea"/>
                <a:cs typeface="+mj-cs"/>
              </a:rPr>
            </a:br>
            <a:r>
              <a:rPr lang="en-US" dirty="0" smtClean="0">
                <a:ea typeface="+mj-ea"/>
                <a:cs typeface="+mj-cs"/>
              </a:rPr>
              <a:t>nor Wright-Fisher</a:t>
            </a:r>
          </a:p>
        </p:txBody>
      </p:sp>
      <p:sp>
        <p:nvSpPr>
          <p:cNvPr id="52226" name="Content Placeholder 2"/>
          <p:cNvSpPr>
            <a:spLocks noGrp="1"/>
          </p:cNvSpPr>
          <p:nvPr>
            <p:ph idx="1"/>
          </p:nvPr>
        </p:nvSpPr>
        <p:spPr/>
        <p:txBody>
          <a:bodyPr/>
          <a:lstStyle/>
          <a:p>
            <a:r>
              <a:rPr lang="en-US" altLang="zh-CN" dirty="0">
                <a:latin typeface="Calibri" charset="0"/>
              </a:rPr>
              <a:t>We need a standard way to stretch time.</a:t>
            </a:r>
          </a:p>
          <a:p>
            <a:endParaRPr lang="en-US" altLang="zh-CN" dirty="0">
              <a:latin typeface="Calibri" charset="0"/>
            </a:endParaRPr>
          </a:p>
          <a:p>
            <a:r>
              <a:rPr lang="en-US" altLang="zh-CN" dirty="0">
                <a:latin typeface="Calibri" charset="0"/>
              </a:rPr>
              <a:t>Effective population size: </a:t>
            </a:r>
            <a:br>
              <a:rPr lang="en-US" altLang="zh-CN" dirty="0">
                <a:latin typeface="Calibri" charset="0"/>
              </a:rPr>
            </a:br>
            <a:r>
              <a:rPr lang="en-US" altLang="zh-CN" dirty="0">
                <a:latin typeface="Calibri" charset="0"/>
              </a:rPr>
              <a:t>population size of Wright-Fisher process that would achieve same rate of change of </a:t>
            </a:r>
            <a:r>
              <a:rPr lang="en-US" altLang="zh-CN" dirty="0" smtClean="0">
                <a:latin typeface="Calibri" charset="0"/>
              </a:rPr>
              <a:t>variance N</a:t>
            </a:r>
            <a:r>
              <a:rPr lang="en-US" altLang="zh-CN" baseline="-25000" dirty="0" smtClean="0">
                <a:latin typeface="Calibri" charset="0"/>
              </a:rPr>
              <a:t>e</a:t>
            </a:r>
            <a:endParaRPr lang="en-US" altLang="zh-CN" dirty="0">
              <a:latin typeface="Calibri" charset="0"/>
            </a:endParaRPr>
          </a:p>
        </p:txBody>
      </p:sp>
    </p:spTree>
    <p:extLst>
      <p:ext uri="{BB962C8B-B14F-4D97-AF65-F5344CB8AC3E}">
        <p14:creationId xmlns:p14="http://schemas.microsoft.com/office/powerpoint/2010/main" val="206341526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r>
              <a:rPr lang="en-US" altLang="zh-CN">
                <a:latin typeface="Calibri" charset="0"/>
              </a:rPr>
              <a:t>Natural selection</a:t>
            </a:r>
          </a:p>
        </p:txBody>
      </p:sp>
      <p:sp>
        <p:nvSpPr>
          <p:cNvPr id="9218" name="Rectangle 2"/>
          <p:cNvSpPr>
            <a:spLocks noGrp="1" noChangeArrowheads="1"/>
          </p:cNvSpPr>
          <p:nvPr>
            <p:ph type="body" idx="1"/>
          </p:nvPr>
        </p:nvSpPr>
        <p:spPr/>
        <p:txBody>
          <a:bodyPr/>
          <a:lstStyle/>
          <a:p>
            <a:pPr marL="266700" indent="-266700">
              <a:spcBef>
                <a:spcPts val="2950"/>
              </a:spcBef>
            </a:pPr>
            <a:r>
              <a:rPr lang="en-US" altLang="zh-CN">
                <a:latin typeface="Calibri" charset="0"/>
              </a:rPr>
              <a:t>Variation</a:t>
            </a:r>
          </a:p>
          <a:p>
            <a:pPr marL="266700" indent="-266700">
              <a:spcBef>
                <a:spcPts val="2950"/>
              </a:spcBef>
            </a:pPr>
            <a:r>
              <a:rPr lang="en-US" altLang="zh-CN">
                <a:latin typeface="Calibri" charset="0"/>
              </a:rPr>
              <a:t>Selection</a:t>
            </a:r>
          </a:p>
          <a:p>
            <a:pPr marL="266700" indent="-266700">
              <a:spcBef>
                <a:spcPts val="2950"/>
              </a:spcBef>
            </a:pPr>
            <a:r>
              <a:rPr lang="en-US" altLang="zh-CN">
                <a:latin typeface="Calibri" charset="0"/>
              </a:rPr>
              <a:t>Replication/transmission</a:t>
            </a:r>
          </a:p>
        </p:txBody>
      </p:sp>
    </p:spTree>
    <p:extLst>
      <p:ext uri="{BB962C8B-B14F-4D97-AF65-F5344CB8AC3E}">
        <p14:creationId xmlns:p14="http://schemas.microsoft.com/office/powerpoint/2010/main" val="169223597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p:txBody>
          <a:bodyPr/>
          <a:lstStyle/>
          <a:p>
            <a:r>
              <a:rPr lang="en-US" altLang="zh-CN">
                <a:latin typeface="Calibri" charset="0"/>
              </a:rPr>
              <a:t>Natural selection</a:t>
            </a:r>
          </a:p>
        </p:txBody>
      </p:sp>
      <p:sp>
        <p:nvSpPr>
          <p:cNvPr id="10242" name="Rectangle 2"/>
          <p:cNvSpPr>
            <a:spLocks noGrp="1" noChangeArrowheads="1"/>
          </p:cNvSpPr>
          <p:nvPr>
            <p:ph type="body" idx="1"/>
          </p:nvPr>
        </p:nvSpPr>
        <p:spPr>
          <a:xfrm>
            <a:off x="893763" y="1946275"/>
            <a:ext cx="7827962" cy="4019550"/>
          </a:xfrm>
        </p:spPr>
        <p:txBody>
          <a:bodyPr/>
          <a:lstStyle/>
          <a:p>
            <a:pPr marL="266700" indent="-266700">
              <a:spcBef>
                <a:spcPts val="2950"/>
              </a:spcBef>
            </a:pPr>
            <a:r>
              <a:rPr lang="en-US" altLang="zh-CN">
                <a:latin typeface="Calibri" charset="0"/>
              </a:rPr>
              <a:t>Variation</a:t>
            </a:r>
          </a:p>
          <a:p>
            <a:pPr marL="266700" indent="-266700">
              <a:spcBef>
                <a:spcPts val="2950"/>
              </a:spcBef>
            </a:pPr>
            <a:r>
              <a:rPr lang="en-US" altLang="zh-CN">
                <a:latin typeface="Calibri" charset="0"/>
              </a:rPr>
              <a:t>Selection - </a:t>
            </a:r>
            <a:r>
              <a:rPr lang="en-US" altLang="zh-CN">
                <a:solidFill>
                  <a:srgbClr val="B91109"/>
                </a:solidFill>
                <a:latin typeface="Calibri" charset="0"/>
              </a:rPr>
              <a:t>Variation causes differences that are selected on.</a:t>
            </a:r>
            <a:endParaRPr lang="en-US" altLang="zh-CN">
              <a:latin typeface="Calibri" charset="0"/>
            </a:endParaRPr>
          </a:p>
          <a:p>
            <a:pPr marL="266700" indent="-266700">
              <a:spcBef>
                <a:spcPts val="2950"/>
              </a:spcBef>
            </a:pPr>
            <a:r>
              <a:rPr lang="en-US" altLang="zh-CN">
                <a:latin typeface="Calibri" charset="0"/>
              </a:rPr>
              <a:t>Replication/transmission - </a:t>
            </a:r>
            <a:r>
              <a:rPr lang="en-US" altLang="zh-CN">
                <a:solidFill>
                  <a:srgbClr val="B91109"/>
                </a:solidFill>
                <a:latin typeface="Calibri" charset="0"/>
              </a:rPr>
              <a:t>the variants that cause differences that are selected on </a:t>
            </a:r>
            <a:r>
              <a:rPr lang="en-US" altLang="zh-CN">
                <a:solidFill>
                  <a:srgbClr val="1B8418"/>
                </a:solidFill>
                <a:latin typeface="Calibri" charset="0"/>
              </a:rPr>
              <a:t>are transmitted</a:t>
            </a:r>
            <a:r>
              <a:rPr lang="en-US" altLang="zh-CN">
                <a:solidFill>
                  <a:srgbClr val="B91109"/>
                </a:solidFill>
                <a:latin typeface="Calibri" charset="0"/>
              </a:rPr>
              <a:t>.</a:t>
            </a:r>
          </a:p>
        </p:txBody>
      </p:sp>
    </p:spTree>
    <p:extLst>
      <p:ext uri="{BB962C8B-B14F-4D97-AF65-F5344CB8AC3E}">
        <p14:creationId xmlns:p14="http://schemas.microsoft.com/office/powerpoint/2010/main" val="8196434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Markov process</a:t>
            </a:r>
            <a:endParaRPr kumimoji="1" lang="zh-CN" altLang="en-US" dirty="0"/>
          </a:p>
        </p:txBody>
      </p:sp>
      <p:pic>
        <p:nvPicPr>
          <p:cNvPr id="5" name="内容占位符 4"/>
          <p:cNvPicPr>
            <a:picLocks noGrp="1" noChangeAspect="1"/>
          </p:cNvPicPr>
          <p:nvPr>
            <p:ph idx="1"/>
          </p:nvPr>
        </p:nvPicPr>
        <p:blipFill rotWithShape="1">
          <a:blip r:embed="rId2"/>
          <a:srcRect l="-10763" r="-10763"/>
          <a:stretch/>
        </p:blipFill>
        <p:spPr>
          <a:xfrm>
            <a:off x="419100" y="1600200"/>
            <a:ext cx="8229600" cy="4525963"/>
          </a:xfrm>
        </p:spPr>
      </p:pic>
    </p:spTree>
    <p:extLst>
      <p:ext uri="{BB962C8B-B14F-4D97-AF65-F5344CB8AC3E}">
        <p14:creationId xmlns:p14="http://schemas.microsoft.com/office/powerpoint/2010/main" val="251458760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descr="Screen Shot 2014-05-12 at 12.39.56.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46213"/>
            <a:ext cx="5649913"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314" name="Object 4"/>
          <p:cNvGraphicFramePr>
            <a:graphicFrameLocks noChangeAspect="1"/>
          </p:cNvGraphicFramePr>
          <p:nvPr/>
        </p:nvGraphicFramePr>
        <p:xfrm>
          <a:off x="6780213" y="173038"/>
          <a:ext cx="1789112" cy="1273175"/>
        </p:xfrm>
        <a:graphic>
          <a:graphicData uri="http://schemas.openxmlformats.org/presentationml/2006/ole">
            <mc:AlternateContent xmlns:mc="http://schemas.openxmlformats.org/markup-compatibility/2006">
              <mc:Choice xmlns:v="urn:schemas-microsoft-com:vml" Requires="v">
                <p:oleObj spid="_x0000_s289808" name="公式" r:id="rId4" imgW="571500" imgH="406400" progId="Equation.3">
                  <p:embed/>
                </p:oleObj>
              </mc:Choice>
              <mc:Fallback>
                <p:oleObj name="公式" r:id="rId4" imgW="571500" imgH="40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213" y="173038"/>
                        <a:ext cx="1789112"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15" name="TextBox 3"/>
          <p:cNvSpPr txBox="1">
            <a:spLocks noChangeArrowheads="1"/>
          </p:cNvSpPr>
          <p:nvPr/>
        </p:nvSpPr>
        <p:spPr bwMode="auto">
          <a:xfrm>
            <a:off x="5119688" y="701675"/>
            <a:ext cx="157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cs typeface="ＭＳ Ｐゴシック" charset="0"/>
              </a:defRPr>
            </a:lvl2pPr>
            <a:lvl3pPr marL="1143000" indent="-228600">
              <a:defRPr>
                <a:solidFill>
                  <a:schemeClr val="tx1"/>
                </a:solidFill>
                <a:latin typeface="Calibri" charset="0"/>
                <a:ea typeface="ＭＳ Ｐゴシック" charset="0"/>
                <a:cs typeface="ＭＳ Ｐゴシック" charset="0"/>
              </a:defRPr>
            </a:lvl3pPr>
            <a:lvl4pPr marL="1600200" indent="-228600">
              <a:defRPr>
                <a:solidFill>
                  <a:schemeClr val="tx1"/>
                </a:solidFill>
                <a:latin typeface="Calibri" charset="0"/>
                <a:ea typeface="ＭＳ Ｐゴシック" charset="0"/>
                <a:cs typeface="ＭＳ Ｐゴシック" charset="0"/>
              </a:defRPr>
            </a:lvl4pPr>
            <a:lvl5pPr marL="2057400" indent="-228600">
              <a:defRPr>
                <a:solidFill>
                  <a:schemeClr val="tx1"/>
                </a:solidFill>
                <a:latin typeface="Calibri" charset="0"/>
                <a:ea typeface="ＭＳ Ｐゴシック" charset="0"/>
                <a:cs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cs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cs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cs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cs typeface="ＭＳ Ｐゴシック" charset="0"/>
              </a:defRPr>
            </a:lvl9pPr>
          </a:lstStyle>
          <a:p>
            <a:r>
              <a:rPr lang="en-US" altLang="zh-CN">
                <a:latin typeface="Helvetica Light" charset="0"/>
                <a:ea typeface="ヒラギノ角ゴ ProN W3" charset="0"/>
                <a:cs typeface="ヒラギノ角ゴ ProN W3" charset="0"/>
              </a:rPr>
              <a:t>chance to fix:</a:t>
            </a:r>
          </a:p>
        </p:txBody>
      </p:sp>
      <p:cxnSp>
        <p:nvCxnSpPr>
          <p:cNvPr id="6" name="Straight Connector 5"/>
          <p:cNvCxnSpPr/>
          <p:nvPr/>
        </p:nvCxnSpPr>
        <p:spPr bwMode="auto">
          <a:xfrm flipH="1">
            <a:off x="438150" y="4213225"/>
            <a:ext cx="5418138" cy="0"/>
          </a:xfrm>
          <a:prstGeom prst="line">
            <a:avLst/>
          </a:prstGeom>
          <a:solidFill>
            <a:srgbClr val="095BC4"/>
          </a:solidFill>
          <a:ln w="127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TextBox 10"/>
          <p:cNvSpPr txBox="1">
            <a:spLocks noChangeArrowheads="1"/>
          </p:cNvSpPr>
          <p:nvPr/>
        </p:nvSpPr>
        <p:spPr bwMode="auto">
          <a:xfrm>
            <a:off x="5997575" y="4029075"/>
            <a:ext cx="2327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cs typeface="ＭＳ Ｐゴシック" charset="0"/>
              </a:defRPr>
            </a:lvl2pPr>
            <a:lvl3pPr marL="1143000" indent="-228600">
              <a:defRPr>
                <a:solidFill>
                  <a:schemeClr val="tx1"/>
                </a:solidFill>
                <a:latin typeface="Calibri" charset="0"/>
                <a:ea typeface="ＭＳ Ｐゴシック" charset="0"/>
                <a:cs typeface="ＭＳ Ｐゴシック" charset="0"/>
              </a:defRPr>
            </a:lvl3pPr>
            <a:lvl4pPr marL="1600200" indent="-228600">
              <a:defRPr>
                <a:solidFill>
                  <a:schemeClr val="tx1"/>
                </a:solidFill>
                <a:latin typeface="Calibri" charset="0"/>
                <a:ea typeface="ＭＳ Ｐゴシック" charset="0"/>
                <a:cs typeface="ＭＳ Ｐゴシック" charset="0"/>
              </a:defRPr>
            </a:lvl4pPr>
            <a:lvl5pPr marL="2057400" indent="-228600">
              <a:defRPr>
                <a:solidFill>
                  <a:schemeClr val="tx1"/>
                </a:solidFill>
                <a:latin typeface="Calibri" charset="0"/>
                <a:ea typeface="ＭＳ Ｐゴシック" charset="0"/>
                <a:cs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cs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cs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cs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cs typeface="ＭＳ Ｐゴシック" charset="0"/>
              </a:defRPr>
            </a:lvl9pPr>
          </a:lstStyle>
          <a:p>
            <a:r>
              <a:rPr lang="en-US" altLang="zh-CN">
                <a:latin typeface="Helvetica Light" charset="0"/>
                <a:ea typeface="ヒラギノ角ゴ ProN W3" charset="0"/>
                <a:cs typeface="ヒラギノ角ゴ ProN W3" charset="0"/>
              </a:rPr>
              <a:t>neutral – chance 1/N</a:t>
            </a:r>
          </a:p>
        </p:txBody>
      </p:sp>
      <p:cxnSp>
        <p:nvCxnSpPr>
          <p:cNvPr id="12" name="Straight Connector 11"/>
          <p:cNvCxnSpPr/>
          <p:nvPr/>
        </p:nvCxnSpPr>
        <p:spPr bwMode="auto">
          <a:xfrm flipH="1">
            <a:off x="2620963" y="1279525"/>
            <a:ext cx="2892425" cy="3559175"/>
          </a:xfrm>
          <a:prstGeom prst="line">
            <a:avLst/>
          </a:prstGeom>
          <a:solidFill>
            <a:srgbClr val="095BC4"/>
          </a:solidFill>
          <a:ln w="127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TextBox 14"/>
          <p:cNvSpPr txBox="1">
            <a:spLocks noChangeArrowheads="1"/>
          </p:cNvSpPr>
          <p:nvPr/>
        </p:nvSpPr>
        <p:spPr bwMode="auto">
          <a:xfrm>
            <a:off x="5410200" y="1460500"/>
            <a:ext cx="1069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cs typeface="ＭＳ Ｐゴシック" charset="0"/>
              </a:defRPr>
            </a:lvl2pPr>
            <a:lvl3pPr marL="1143000" indent="-228600">
              <a:defRPr>
                <a:solidFill>
                  <a:schemeClr val="tx1"/>
                </a:solidFill>
                <a:latin typeface="Calibri" charset="0"/>
                <a:ea typeface="ＭＳ Ｐゴシック" charset="0"/>
                <a:cs typeface="ＭＳ Ｐゴシック" charset="0"/>
              </a:defRPr>
            </a:lvl3pPr>
            <a:lvl4pPr marL="1600200" indent="-228600">
              <a:defRPr>
                <a:solidFill>
                  <a:schemeClr val="tx1"/>
                </a:solidFill>
                <a:latin typeface="Calibri" charset="0"/>
                <a:ea typeface="ＭＳ Ｐゴシック" charset="0"/>
                <a:cs typeface="ＭＳ Ｐゴシック" charset="0"/>
              </a:defRPr>
            </a:lvl4pPr>
            <a:lvl5pPr marL="2057400" indent="-228600">
              <a:defRPr>
                <a:solidFill>
                  <a:schemeClr val="tx1"/>
                </a:solidFill>
                <a:latin typeface="Calibri" charset="0"/>
                <a:ea typeface="ＭＳ Ｐゴシック" charset="0"/>
                <a:cs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cs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cs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cs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cs typeface="ＭＳ Ｐゴシック" charset="0"/>
              </a:defRPr>
            </a:lvl9pPr>
          </a:lstStyle>
          <a:p>
            <a:r>
              <a:rPr lang="en-US" altLang="zh-CN">
                <a:latin typeface="Helvetica Light" charset="0"/>
                <a:ea typeface="ヒラギノ角ゴ ProN W3" charset="0"/>
                <a:cs typeface="ヒラギノ角ゴ ProN W3" charset="0"/>
              </a:rPr>
              <a:t>selected</a:t>
            </a:r>
          </a:p>
        </p:txBody>
      </p:sp>
    </p:spTree>
    <p:extLst>
      <p:ext uri="{BB962C8B-B14F-4D97-AF65-F5344CB8AC3E}">
        <p14:creationId xmlns:p14="http://schemas.microsoft.com/office/powerpoint/2010/main" val="2325458771"/>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p:txBody>
          <a:bodyPr/>
          <a:lstStyle/>
          <a:p>
            <a:r>
              <a:rPr lang="en-US" altLang="zh-CN">
                <a:latin typeface="Calibri" charset="0"/>
              </a:rPr>
              <a:t>Fitness</a:t>
            </a:r>
          </a:p>
        </p:txBody>
      </p:sp>
      <p:sp>
        <p:nvSpPr>
          <p:cNvPr id="17410" name="Rectangle 2"/>
          <p:cNvSpPr>
            <a:spLocks noGrp="1" noChangeArrowheads="1"/>
          </p:cNvSpPr>
          <p:nvPr>
            <p:ph type="body" idx="1"/>
          </p:nvPr>
        </p:nvSpPr>
        <p:spPr/>
        <p:txBody>
          <a:bodyPr rtlCol="0">
            <a:normAutofit/>
          </a:bodyPr>
          <a:lstStyle/>
          <a:p>
            <a:pPr marL="0" indent="0" fontAlgn="auto">
              <a:spcBef>
                <a:spcPts val="2953"/>
              </a:spcBef>
              <a:spcAft>
                <a:spcPts val="0"/>
              </a:spcAft>
              <a:buFont typeface="Helvetica Light" charset="0"/>
              <a:buNone/>
              <a:defRPr/>
            </a:pPr>
            <a:r>
              <a:rPr lang="en-US" dirty="0" smtClean="0">
                <a:ea typeface="+mn-ea"/>
                <a:cs typeface="+mn-cs"/>
              </a:rPr>
              <a:t>Fitness of an individual is something like:</a:t>
            </a:r>
          </a:p>
          <a:p>
            <a:pPr marL="267798" indent="-267798" fontAlgn="auto">
              <a:spcBef>
                <a:spcPts val="2953"/>
              </a:spcBef>
              <a:spcAft>
                <a:spcPts val="0"/>
              </a:spcAft>
              <a:buFont typeface="Arial"/>
              <a:buChar char="•"/>
              <a:defRPr/>
            </a:pPr>
            <a:r>
              <a:rPr lang="en-US" dirty="0" smtClean="0">
                <a:ea typeface="+mn-ea"/>
                <a:cs typeface="+mn-cs"/>
              </a:rPr>
              <a:t>	Number of offspring (fecundity)</a:t>
            </a:r>
          </a:p>
          <a:p>
            <a:pPr marL="267798" indent="-267798" fontAlgn="auto">
              <a:spcBef>
                <a:spcPts val="2953"/>
              </a:spcBef>
              <a:spcAft>
                <a:spcPts val="0"/>
              </a:spcAft>
              <a:buFont typeface="Arial"/>
              <a:buChar char="•"/>
              <a:defRPr/>
            </a:pPr>
            <a:r>
              <a:rPr lang="en-US" dirty="0" smtClean="0">
                <a:ea typeface="+mn-ea"/>
                <a:cs typeface="+mn-cs"/>
              </a:rPr>
              <a:t>	Survival chance (viability)</a:t>
            </a:r>
          </a:p>
          <a:p>
            <a:pPr marL="267798" indent="-267798" fontAlgn="auto">
              <a:spcBef>
                <a:spcPts val="2953"/>
              </a:spcBef>
              <a:spcAft>
                <a:spcPts val="0"/>
              </a:spcAft>
              <a:buFont typeface="Arial"/>
              <a:buChar char="•"/>
              <a:defRPr/>
            </a:pPr>
            <a:r>
              <a:rPr lang="en-US" dirty="0" smtClean="0">
                <a:ea typeface="+mn-ea"/>
                <a:cs typeface="+mn-cs"/>
              </a:rPr>
              <a:t>	Number of grandchildren</a:t>
            </a:r>
          </a:p>
          <a:p>
            <a:pPr marL="267798" indent="-267798" fontAlgn="auto">
              <a:spcBef>
                <a:spcPts val="2953"/>
              </a:spcBef>
              <a:spcAft>
                <a:spcPts val="0"/>
              </a:spcAft>
              <a:buFont typeface="Arial"/>
              <a:buChar char="•"/>
              <a:defRPr/>
            </a:pPr>
            <a:r>
              <a:rPr lang="en-US" dirty="0" smtClean="0">
                <a:ea typeface="+mn-ea"/>
                <a:cs typeface="+mn-cs"/>
              </a:rPr>
              <a:t>	Number of future lineages produced</a:t>
            </a:r>
          </a:p>
        </p:txBody>
      </p:sp>
    </p:spTree>
    <p:extLst>
      <p:ext uri="{BB962C8B-B14F-4D97-AF65-F5344CB8AC3E}">
        <p14:creationId xmlns:p14="http://schemas.microsoft.com/office/powerpoint/2010/main" val="347258332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altLang="zh-CN" dirty="0">
                <a:latin typeface="Calibri" charset="0"/>
              </a:rPr>
              <a:t>Neutral</a:t>
            </a:r>
          </a:p>
        </p:txBody>
      </p:sp>
      <p:sp>
        <p:nvSpPr>
          <p:cNvPr id="3" name="Content Placeholder 2"/>
          <p:cNvSpPr>
            <a:spLocks noGrp="1"/>
          </p:cNvSpPr>
          <p:nvPr>
            <p:ph idx="1"/>
          </p:nvPr>
        </p:nvSpPr>
        <p:spPr/>
        <p:txBody>
          <a:bodyPr rtlCol="0">
            <a:normAutofit/>
          </a:bodyPr>
          <a:lstStyle/>
          <a:p>
            <a:pPr fontAlgn="auto">
              <a:spcAft>
                <a:spcPts val="0"/>
              </a:spcAft>
              <a:buFont typeface="Arial"/>
              <a:buChar char="•"/>
              <a:defRPr/>
            </a:pPr>
            <a:r>
              <a:rPr lang="en-US" dirty="0" smtClean="0">
                <a:ea typeface="+mn-ea"/>
                <a:cs typeface="+mn-cs"/>
              </a:rPr>
              <a:t>Neutral:    </a:t>
            </a:r>
            <a:r>
              <a:rPr lang="en-US" i="1" dirty="0" smtClean="0">
                <a:ea typeface="+mn-ea"/>
                <a:cs typeface="+mn-cs"/>
              </a:rPr>
              <a:t>s</a:t>
            </a:r>
            <a:r>
              <a:rPr lang="en-US" dirty="0" smtClean="0">
                <a:ea typeface="+mn-ea"/>
                <a:cs typeface="+mn-cs"/>
              </a:rPr>
              <a:t> N    &lt;&lt; 1</a:t>
            </a:r>
          </a:p>
          <a:p>
            <a:pPr fontAlgn="auto">
              <a:spcAft>
                <a:spcPts val="0"/>
              </a:spcAft>
              <a:buFont typeface="Arial"/>
              <a:buChar char="•"/>
              <a:defRPr/>
            </a:pPr>
            <a:r>
              <a:rPr lang="en-US" dirty="0" smtClean="0">
                <a:ea typeface="+mn-ea"/>
                <a:cs typeface="+mn-cs"/>
              </a:rPr>
              <a:t>Selected: </a:t>
            </a:r>
            <a:r>
              <a:rPr lang="en-US" i="1" dirty="0" smtClean="0">
                <a:ea typeface="+mn-ea"/>
                <a:cs typeface="+mn-cs"/>
              </a:rPr>
              <a:t>s </a:t>
            </a:r>
            <a:r>
              <a:rPr lang="en-US" dirty="0" smtClean="0">
                <a:ea typeface="+mn-ea"/>
                <a:cs typeface="+mn-cs"/>
              </a:rPr>
              <a:t>N &gt;&gt; 1</a:t>
            </a:r>
          </a:p>
          <a:p>
            <a:pPr fontAlgn="auto">
              <a:spcAft>
                <a:spcPts val="0"/>
              </a:spcAft>
              <a:buFont typeface="Arial"/>
              <a:buChar char="•"/>
              <a:defRPr/>
            </a:pPr>
            <a:endParaRPr lang="en-US" dirty="0">
              <a:ea typeface="+mn-ea"/>
              <a:cs typeface="+mn-cs"/>
            </a:endParaRPr>
          </a:p>
          <a:p>
            <a:pPr marL="0" indent="0" fontAlgn="auto">
              <a:spcAft>
                <a:spcPts val="0"/>
              </a:spcAft>
              <a:buFont typeface="Arial" charset="0"/>
              <a:buNone/>
              <a:defRPr/>
            </a:pPr>
            <a:endParaRPr lang="en-US" dirty="0" smtClean="0">
              <a:ea typeface="+mn-ea"/>
              <a:cs typeface="+mn-cs"/>
            </a:endParaRPr>
          </a:p>
          <a:p>
            <a:pPr marL="0" indent="0" fontAlgn="auto">
              <a:spcAft>
                <a:spcPts val="0"/>
              </a:spcAft>
              <a:buFont typeface="Arial" charset="0"/>
              <a:buNone/>
              <a:defRPr/>
            </a:pPr>
            <a:r>
              <a:rPr lang="en-US" dirty="0" smtClean="0">
                <a:ea typeface="+mn-ea"/>
                <a:cs typeface="+mn-cs"/>
              </a:rPr>
              <a:t>humans            </a:t>
            </a:r>
            <a:r>
              <a:rPr lang="en-US" i="1" dirty="0" smtClean="0">
                <a:ea typeface="+mn-ea"/>
                <a:cs typeface="+mn-cs"/>
              </a:rPr>
              <a:t>s</a:t>
            </a:r>
            <a:r>
              <a:rPr lang="en-US" dirty="0" smtClean="0">
                <a:ea typeface="+mn-ea"/>
                <a:cs typeface="+mn-cs"/>
              </a:rPr>
              <a:t> N &lt;&lt; 1,        </a:t>
            </a:r>
            <a:r>
              <a:rPr lang="en-US" i="1" dirty="0" smtClean="0">
                <a:ea typeface="+mn-ea"/>
                <a:cs typeface="+mn-cs"/>
              </a:rPr>
              <a:t>s</a:t>
            </a:r>
            <a:r>
              <a:rPr lang="en-US" dirty="0" smtClean="0">
                <a:ea typeface="+mn-ea"/>
                <a:cs typeface="+mn-cs"/>
              </a:rPr>
              <a:t> &lt;&lt; 1/20,000</a:t>
            </a:r>
          </a:p>
          <a:p>
            <a:pPr marL="0" indent="0" fontAlgn="auto">
              <a:spcAft>
                <a:spcPts val="0"/>
              </a:spcAft>
              <a:buFont typeface="Arial" charset="0"/>
              <a:buNone/>
              <a:defRPr/>
            </a:pPr>
            <a:endParaRPr lang="en-US" dirty="0">
              <a:ea typeface="+mn-ea"/>
              <a:cs typeface="+mn-cs"/>
            </a:endParaRPr>
          </a:p>
        </p:txBody>
      </p:sp>
      <p:sp>
        <p:nvSpPr>
          <p:cNvPr id="4" name="Slide Number Placeholder 3"/>
          <p:cNvSpPr>
            <a:spLocks noGrp="1"/>
          </p:cNvSpPr>
          <p:nvPr>
            <p:ph type="sldNum" sz="quarter" idx="12"/>
          </p:nvPr>
        </p:nvSpPr>
        <p:spPr>
          <a:xfrm>
            <a:off x="457200" y="6356350"/>
            <a:ext cx="2133600" cy="365125"/>
          </a:xfrm>
        </p:spPr>
        <p:txBody>
          <a:bodyPr/>
          <a:lstStyle/>
          <a:p>
            <a:pPr algn="l">
              <a:defRPr/>
            </a:pPr>
            <a:fld id="{D66F5EDF-EAD3-2141-9909-EC85FE2EE40E}" type="slidenum">
              <a:rPr lang="en-US"/>
              <a:pPr algn="l">
                <a:defRPr/>
              </a:pPr>
              <a:t>72</a:t>
            </a:fld>
            <a:endParaRPr lang="en-US"/>
          </a:p>
        </p:txBody>
      </p:sp>
    </p:spTree>
    <p:extLst>
      <p:ext uri="{BB962C8B-B14F-4D97-AF65-F5344CB8AC3E}">
        <p14:creationId xmlns:p14="http://schemas.microsoft.com/office/powerpoint/2010/main" val="147026710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p:txBody>
          <a:bodyPr/>
          <a:lstStyle/>
          <a:p>
            <a:r>
              <a:rPr lang="en-US" altLang="zh-CN">
                <a:latin typeface="Calibri" charset="0"/>
              </a:rPr>
              <a:t>Recombination</a:t>
            </a:r>
          </a:p>
        </p:txBody>
      </p:sp>
      <p:sp>
        <p:nvSpPr>
          <p:cNvPr id="17410" name="Rectangle 2"/>
          <p:cNvSpPr>
            <a:spLocks noGrp="1" noChangeArrowheads="1"/>
          </p:cNvSpPr>
          <p:nvPr>
            <p:ph type="body" idx="1"/>
          </p:nvPr>
        </p:nvSpPr>
        <p:spPr/>
        <p:txBody>
          <a:bodyPr/>
          <a:lstStyle/>
          <a:p>
            <a:pPr marL="212725" indent="-212725">
              <a:spcBef>
                <a:spcPts val="775"/>
              </a:spcBef>
            </a:pPr>
            <a:r>
              <a:rPr lang="en-US" altLang="zh-CN">
                <a:latin typeface="Calibri" charset="0"/>
              </a:rPr>
              <a:t>Every individual has two parents</a:t>
            </a:r>
          </a:p>
          <a:p>
            <a:pPr marL="212725" indent="-212725">
              <a:spcBef>
                <a:spcPts val="775"/>
              </a:spcBef>
            </a:pPr>
            <a:endParaRPr lang="en-US" altLang="zh-CN">
              <a:latin typeface="Calibri" charset="0"/>
            </a:endParaRPr>
          </a:p>
          <a:p>
            <a:pPr marL="212725" indent="-212725">
              <a:spcBef>
                <a:spcPts val="775"/>
              </a:spcBef>
            </a:pPr>
            <a:endParaRPr lang="en-US" altLang="zh-CN">
              <a:latin typeface="Calibri" charset="0"/>
            </a:endParaRPr>
          </a:p>
          <a:p>
            <a:pPr marL="212725" indent="-212725">
              <a:spcBef>
                <a:spcPts val="775"/>
              </a:spcBef>
            </a:pPr>
            <a:endParaRPr lang="en-US" altLang="zh-CN">
              <a:latin typeface="Calibri" charset="0"/>
            </a:endParaRPr>
          </a:p>
          <a:p>
            <a:pPr marL="212725" indent="-212725">
              <a:spcBef>
                <a:spcPts val="775"/>
              </a:spcBef>
            </a:pPr>
            <a:endParaRPr lang="zh-CN" altLang="en-US">
              <a:latin typeface="Calibri" charset="0"/>
            </a:endParaRPr>
          </a:p>
        </p:txBody>
      </p:sp>
      <p:sp>
        <p:nvSpPr>
          <p:cNvPr id="34819" name="Oval 3"/>
          <p:cNvSpPr>
            <a:spLocks/>
          </p:cNvSpPr>
          <p:nvPr/>
        </p:nvSpPr>
        <p:spPr bwMode="auto">
          <a:xfrm>
            <a:off x="3203575" y="3319463"/>
            <a:ext cx="317500" cy="317500"/>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20" name="Oval 4"/>
          <p:cNvSpPr>
            <a:spLocks/>
          </p:cNvSpPr>
          <p:nvPr/>
        </p:nvSpPr>
        <p:spPr bwMode="auto">
          <a:xfrm>
            <a:off x="4257675" y="3319463"/>
            <a:ext cx="317500" cy="317500"/>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21" name="Oval 5"/>
          <p:cNvSpPr>
            <a:spLocks/>
          </p:cNvSpPr>
          <p:nvPr/>
        </p:nvSpPr>
        <p:spPr bwMode="auto">
          <a:xfrm>
            <a:off x="3203575" y="4106863"/>
            <a:ext cx="317500" cy="315912"/>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22" name="Oval 6"/>
          <p:cNvSpPr>
            <a:spLocks/>
          </p:cNvSpPr>
          <p:nvPr/>
        </p:nvSpPr>
        <p:spPr bwMode="auto">
          <a:xfrm>
            <a:off x="4257675" y="4106863"/>
            <a:ext cx="317500" cy="315912"/>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34823" name="AutoShape 7"/>
          <p:cNvCxnSpPr>
            <a:cxnSpLocks noChangeShapeType="1"/>
            <a:stCxn id="34819" idx="4"/>
            <a:endCxn id="34821" idx="0"/>
          </p:cNvCxnSpPr>
          <p:nvPr/>
        </p:nvCxnSpPr>
        <p:spPr bwMode="auto">
          <a:xfrm>
            <a:off x="3362325" y="3636963"/>
            <a:ext cx="0" cy="469900"/>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4824" name="AutoShape 8"/>
          <p:cNvCxnSpPr>
            <a:cxnSpLocks noChangeShapeType="1"/>
            <a:stCxn id="34820" idx="4"/>
            <a:endCxn id="34822" idx="0"/>
          </p:cNvCxnSpPr>
          <p:nvPr/>
        </p:nvCxnSpPr>
        <p:spPr bwMode="auto">
          <a:xfrm>
            <a:off x="4416425" y="3636963"/>
            <a:ext cx="0" cy="469900"/>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34825" name="Oval 9"/>
          <p:cNvSpPr>
            <a:spLocks/>
          </p:cNvSpPr>
          <p:nvPr/>
        </p:nvSpPr>
        <p:spPr bwMode="auto">
          <a:xfrm>
            <a:off x="5232400" y="3367088"/>
            <a:ext cx="315913" cy="315912"/>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26" name="Oval 10"/>
          <p:cNvSpPr>
            <a:spLocks/>
          </p:cNvSpPr>
          <p:nvPr/>
        </p:nvSpPr>
        <p:spPr bwMode="auto">
          <a:xfrm>
            <a:off x="4257675" y="2517775"/>
            <a:ext cx="315913" cy="315913"/>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34827" name="AutoShape 11"/>
          <p:cNvCxnSpPr>
            <a:cxnSpLocks noChangeShapeType="1"/>
            <a:stCxn id="34826" idx="4"/>
            <a:endCxn id="34820" idx="0"/>
          </p:cNvCxnSpPr>
          <p:nvPr/>
        </p:nvCxnSpPr>
        <p:spPr bwMode="auto">
          <a:xfrm>
            <a:off x="4416425" y="2833688"/>
            <a:ext cx="0" cy="485775"/>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4828" name="AutoShape 12"/>
          <p:cNvCxnSpPr>
            <a:cxnSpLocks noChangeShapeType="1"/>
            <a:stCxn id="34825" idx="3"/>
            <a:endCxn id="34822" idx="7"/>
          </p:cNvCxnSpPr>
          <p:nvPr/>
        </p:nvCxnSpPr>
        <p:spPr bwMode="auto">
          <a:xfrm flipH="1">
            <a:off x="4529138" y="3636963"/>
            <a:ext cx="749300" cy="515937"/>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34829" name="Oval 13"/>
          <p:cNvSpPr>
            <a:spLocks/>
          </p:cNvSpPr>
          <p:nvPr/>
        </p:nvSpPr>
        <p:spPr bwMode="auto">
          <a:xfrm>
            <a:off x="2443163" y="3319463"/>
            <a:ext cx="315912" cy="317500"/>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30" name="Oval 14"/>
          <p:cNvSpPr>
            <a:spLocks/>
          </p:cNvSpPr>
          <p:nvPr/>
        </p:nvSpPr>
        <p:spPr bwMode="auto">
          <a:xfrm>
            <a:off x="1751013" y="2517775"/>
            <a:ext cx="315912" cy="315913"/>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31" name="Oval 15"/>
          <p:cNvSpPr>
            <a:spLocks/>
          </p:cNvSpPr>
          <p:nvPr/>
        </p:nvSpPr>
        <p:spPr bwMode="auto">
          <a:xfrm>
            <a:off x="5330825" y="2517775"/>
            <a:ext cx="315913" cy="315913"/>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32" name="Oval 16"/>
          <p:cNvSpPr>
            <a:spLocks/>
          </p:cNvSpPr>
          <p:nvPr/>
        </p:nvSpPr>
        <p:spPr bwMode="auto">
          <a:xfrm>
            <a:off x="5948363" y="2517775"/>
            <a:ext cx="315912" cy="315913"/>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34833" name="AutoShape 17"/>
          <p:cNvCxnSpPr>
            <a:cxnSpLocks noChangeShapeType="1"/>
            <a:stCxn id="34829" idx="5"/>
          </p:cNvCxnSpPr>
          <p:nvPr/>
        </p:nvCxnSpPr>
        <p:spPr bwMode="auto">
          <a:xfrm>
            <a:off x="2713038" y="3589338"/>
            <a:ext cx="542925" cy="547687"/>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4835" name="AutoShape 19"/>
          <p:cNvCxnSpPr>
            <a:cxnSpLocks noChangeShapeType="1"/>
            <a:stCxn id="34832" idx="3"/>
            <a:endCxn id="34825" idx="7"/>
          </p:cNvCxnSpPr>
          <p:nvPr/>
        </p:nvCxnSpPr>
        <p:spPr bwMode="auto">
          <a:xfrm flipH="1">
            <a:off x="5502275" y="2787650"/>
            <a:ext cx="492125" cy="623888"/>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4836" name="AutoShape 20"/>
          <p:cNvCxnSpPr>
            <a:cxnSpLocks noChangeShapeType="1"/>
            <a:stCxn id="34831" idx="4"/>
            <a:endCxn id="34825" idx="0"/>
          </p:cNvCxnSpPr>
          <p:nvPr/>
        </p:nvCxnSpPr>
        <p:spPr bwMode="auto">
          <a:xfrm flipH="1">
            <a:off x="5391150" y="2833688"/>
            <a:ext cx="98425" cy="533400"/>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34837" name="Oval 21"/>
          <p:cNvSpPr>
            <a:spLocks/>
          </p:cNvSpPr>
          <p:nvPr/>
        </p:nvSpPr>
        <p:spPr bwMode="auto">
          <a:xfrm>
            <a:off x="3003550" y="2520950"/>
            <a:ext cx="315913" cy="315913"/>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34838" name="AutoShape 22"/>
          <p:cNvCxnSpPr>
            <a:cxnSpLocks noChangeShapeType="1"/>
            <a:stCxn id="34837" idx="4"/>
            <a:endCxn id="34819" idx="1"/>
          </p:cNvCxnSpPr>
          <p:nvPr/>
        </p:nvCxnSpPr>
        <p:spPr bwMode="auto">
          <a:xfrm>
            <a:off x="3162300" y="2836863"/>
            <a:ext cx="87313" cy="530225"/>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4839" name="AutoShape 23"/>
          <p:cNvCxnSpPr>
            <a:cxnSpLocks noChangeShapeType="1"/>
            <a:endCxn id="34829" idx="1"/>
          </p:cNvCxnSpPr>
          <p:nvPr/>
        </p:nvCxnSpPr>
        <p:spPr bwMode="auto">
          <a:xfrm>
            <a:off x="2039938" y="2820988"/>
            <a:ext cx="449262" cy="546100"/>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34840" name="Oval 24"/>
          <p:cNvSpPr>
            <a:spLocks/>
          </p:cNvSpPr>
          <p:nvPr/>
        </p:nvSpPr>
        <p:spPr bwMode="auto">
          <a:xfrm>
            <a:off x="2428875" y="2517775"/>
            <a:ext cx="315913" cy="315913"/>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42" name="Oval 26"/>
          <p:cNvSpPr>
            <a:spLocks/>
          </p:cNvSpPr>
          <p:nvPr/>
        </p:nvSpPr>
        <p:spPr bwMode="auto">
          <a:xfrm>
            <a:off x="3581400" y="2527300"/>
            <a:ext cx="315913" cy="315913"/>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28" name="AutoShape 22"/>
          <p:cNvCxnSpPr>
            <a:cxnSpLocks noChangeShapeType="1"/>
            <a:stCxn id="34842" idx="4"/>
            <a:endCxn id="34819" idx="7"/>
          </p:cNvCxnSpPr>
          <p:nvPr/>
        </p:nvCxnSpPr>
        <p:spPr bwMode="auto">
          <a:xfrm flipH="1">
            <a:off x="3473450" y="2843213"/>
            <a:ext cx="265113" cy="523875"/>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3" name="AutoShape 22"/>
          <p:cNvCxnSpPr>
            <a:cxnSpLocks noChangeShapeType="1"/>
          </p:cNvCxnSpPr>
          <p:nvPr/>
        </p:nvCxnSpPr>
        <p:spPr bwMode="auto">
          <a:xfrm>
            <a:off x="2597150" y="2820988"/>
            <a:ext cx="50800" cy="506412"/>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37" name="Oval 10"/>
          <p:cNvSpPr>
            <a:spLocks/>
          </p:cNvSpPr>
          <p:nvPr/>
        </p:nvSpPr>
        <p:spPr bwMode="auto">
          <a:xfrm>
            <a:off x="4673600" y="2517775"/>
            <a:ext cx="315913" cy="315913"/>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44" name="AutoShape 11"/>
          <p:cNvCxnSpPr>
            <a:cxnSpLocks noChangeShapeType="1"/>
            <a:stCxn id="37" idx="4"/>
            <a:endCxn id="34820" idx="7"/>
          </p:cNvCxnSpPr>
          <p:nvPr/>
        </p:nvCxnSpPr>
        <p:spPr bwMode="auto">
          <a:xfrm flipH="1">
            <a:off x="4529138" y="2833688"/>
            <a:ext cx="301625" cy="533400"/>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08568369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descr="DNA_human_male_chromosomes.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7471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235461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3" name="Group 1"/>
          <p:cNvGrpSpPr>
            <a:grpSpLocks/>
          </p:cNvGrpSpPr>
          <p:nvPr/>
        </p:nvGrpSpPr>
        <p:grpSpPr bwMode="auto">
          <a:xfrm>
            <a:off x="1138238" y="1477963"/>
            <a:ext cx="5164137" cy="5286375"/>
            <a:chOff x="323850" y="260350"/>
            <a:chExt cx="5978525" cy="6121400"/>
          </a:xfrm>
        </p:grpSpPr>
        <p:pic>
          <p:nvPicPr>
            <p:cNvPr id="18435" name="Picture 2" descr="chromosomes_male"/>
            <p:cNvPicPr>
              <a:picLocks noChangeAspect="1" noChangeArrowheads="1"/>
            </p:cNvPicPr>
            <p:nvPr/>
          </p:nvPicPr>
          <p:blipFill>
            <a:blip r:embed="rId3">
              <a:extLst>
                <a:ext uri="{28A0092B-C50C-407E-A947-70E740481C1C}">
                  <a14:useLocalDpi xmlns:a14="http://schemas.microsoft.com/office/drawing/2010/main" val="0"/>
                </a:ext>
              </a:extLst>
            </a:blip>
            <a:srcRect l="25591" t="9698" r="64166" b="68265"/>
            <a:stretch>
              <a:fillRect/>
            </a:stretch>
          </p:blipFill>
          <p:spPr bwMode="auto">
            <a:xfrm>
              <a:off x="323850" y="260350"/>
              <a:ext cx="936625"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6915" name="Group 3"/>
            <p:cNvGrpSpPr>
              <a:grpSpLocks/>
            </p:cNvGrpSpPr>
            <p:nvPr/>
          </p:nvGrpSpPr>
          <p:grpSpPr bwMode="auto">
            <a:xfrm flipH="1">
              <a:off x="4067175" y="333375"/>
              <a:ext cx="650875" cy="1584325"/>
              <a:chOff x="1565" y="890"/>
              <a:chExt cx="1043" cy="2540"/>
            </a:xfrm>
            <a:solidFill>
              <a:srgbClr val="008000"/>
            </a:solidFill>
          </p:grpSpPr>
          <p:sp>
            <p:nvSpPr>
              <p:cNvPr id="166916" name="Freeform 4"/>
              <p:cNvSpPr>
                <a:spLocks/>
              </p:cNvSpPr>
              <p:nvPr/>
            </p:nvSpPr>
            <p:spPr bwMode="auto">
              <a:xfrm>
                <a:off x="2109" y="890"/>
                <a:ext cx="499" cy="2495"/>
              </a:xfrm>
              <a:custGeom>
                <a:avLst/>
                <a:gdLst>
                  <a:gd name="T0" fmla="*/ 499 w 499"/>
                  <a:gd name="T1" fmla="*/ 91 h 2495"/>
                  <a:gd name="T2" fmla="*/ 136 w 499"/>
                  <a:gd name="T3" fmla="*/ 1043 h 2495"/>
                  <a:gd name="T4" fmla="*/ 136 w 499"/>
                  <a:gd name="T5" fmla="*/ 1225 h 2495"/>
                  <a:gd name="T6" fmla="*/ 499 w 499"/>
                  <a:gd name="T7" fmla="*/ 2359 h 2495"/>
                  <a:gd name="T8" fmla="*/ 499 w 499"/>
                  <a:gd name="T9" fmla="*/ 2449 h 2495"/>
                  <a:gd name="T10" fmla="*/ 408 w 499"/>
                  <a:gd name="T11" fmla="*/ 2495 h 2495"/>
                  <a:gd name="T12" fmla="*/ 317 w 499"/>
                  <a:gd name="T13" fmla="*/ 2495 h 2495"/>
                  <a:gd name="T14" fmla="*/ 272 w 499"/>
                  <a:gd name="T15" fmla="*/ 2449 h 2495"/>
                  <a:gd name="T16" fmla="*/ 0 w 499"/>
                  <a:gd name="T17" fmla="*/ 1270 h 2495"/>
                  <a:gd name="T18" fmla="*/ 0 w 499"/>
                  <a:gd name="T19" fmla="*/ 1043 h 2495"/>
                  <a:gd name="T20" fmla="*/ 0 w 499"/>
                  <a:gd name="T21" fmla="*/ 952 h 2495"/>
                  <a:gd name="T22" fmla="*/ 363 w 499"/>
                  <a:gd name="T23" fmla="*/ 91 h 2495"/>
                  <a:gd name="T24" fmla="*/ 499 w 499"/>
                  <a:gd name="T25" fmla="*/ 0 h 2495"/>
                  <a:gd name="T26" fmla="*/ 499 w 499"/>
                  <a:gd name="T27" fmla="*/ 91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2495">
                    <a:moveTo>
                      <a:pt x="499" y="91"/>
                    </a:moveTo>
                    <a:lnTo>
                      <a:pt x="136" y="1043"/>
                    </a:lnTo>
                    <a:lnTo>
                      <a:pt x="136" y="1225"/>
                    </a:lnTo>
                    <a:lnTo>
                      <a:pt x="499" y="2359"/>
                    </a:lnTo>
                    <a:lnTo>
                      <a:pt x="499" y="2449"/>
                    </a:lnTo>
                    <a:lnTo>
                      <a:pt x="408" y="2495"/>
                    </a:lnTo>
                    <a:lnTo>
                      <a:pt x="317" y="2495"/>
                    </a:lnTo>
                    <a:lnTo>
                      <a:pt x="272" y="2449"/>
                    </a:lnTo>
                    <a:lnTo>
                      <a:pt x="0" y="1270"/>
                    </a:lnTo>
                    <a:lnTo>
                      <a:pt x="0" y="1043"/>
                    </a:lnTo>
                    <a:lnTo>
                      <a:pt x="0" y="952"/>
                    </a:lnTo>
                    <a:lnTo>
                      <a:pt x="363" y="91"/>
                    </a:lnTo>
                    <a:lnTo>
                      <a:pt x="499" y="0"/>
                    </a:lnTo>
                    <a:lnTo>
                      <a:pt x="499" y="91"/>
                    </a:lnTo>
                    <a:close/>
                  </a:path>
                </a:pathLst>
              </a:custGeom>
              <a:gr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auto">
                  <a:spcBef>
                    <a:spcPts val="0"/>
                  </a:spcBef>
                  <a:spcAft>
                    <a:spcPts val="0"/>
                  </a:spcAft>
                  <a:defRPr/>
                </a:pPr>
                <a:endParaRPr lang="en-US">
                  <a:latin typeface="+mn-lt"/>
                  <a:ea typeface="+mn-ea"/>
                  <a:cs typeface="+mn-cs"/>
                </a:endParaRPr>
              </a:p>
            </p:txBody>
          </p:sp>
          <p:sp>
            <p:nvSpPr>
              <p:cNvPr id="166917" name="Freeform 5"/>
              <p:cNvSpPr>
                <a:spLocks/>
              </p:cNvSpPr>
              <p:nvPr/>
            </p:nvSpPr>
            <p:spPr bwMode="auto">
              <a:xfrm flipH="1">
                <a:off x="1565" y="935"/>
                <a:ext cx="499" cy="2495"/>
              </a:xfrm>
              <a:custGeom>
                <a:avLst/>
                <a:gdLst>
                  <a:gd name="T0" fmla="*/ 499 w 499"/>
                  <a:gd name="T1" fmla="*/ 91 h 2495"/>
                  <a:gd name="T2" fmla="*/ 136 w 499"/>
                  <a:gd name="T3" fmla="*/ 1043 h 2495"/>
                  <a:gd name="T4" fmla="*/ 136 w 499"/>
                  <a:gd name="T5" fmla="*/ 1225 h 2495"/>
                  <a:gd name="T6" fmla="*/ 499 w 499"/>
                  <a:gd name="T7" fmla="*/ 2359 h 2495"/>
                  <a:gd name="T8" fmla="*/ 499 w 499"/>
                  <a:gd name="T9" fmla="*/ 2449 h 2495"/>
                  <a:gd name="T10" fmla="*/ 408 w 499"/>
                  <a:gd name="T11" fmla="*/ 2495 h 2495"/>
                  <a:gd name="T12" fmla="*/ 317 w 499"/>
                  <a:gd name="T13" fmla="*/ 2495 h 2495"/>
                  <a:gd name="T14" fmla="*/ 272 w 499"/>
                  <a:gd name="T15" fmla="*/ 2449 h 2495"/>
                  <a:gd name="T16" fmla="*/ 0 w 499"/>
                  <a:gd name="T17" fmla="*/ 1270 h 2495"/>
                  <a:gd name="T18" fmla="*/ 0 w 499"/>
                  <a:gd name="T19" fmla="*/ 1043 h 2495"/>
                  <a:gd name="T20" fmla="*/ 0 w 499"/>
                  <a:gd name="T21" fmla="*/ 952 h 2495"/>
                  <a:gd name="T22" fmla="*/ 363 w 499"/>
                  <a:gd name="T23" fmla="*/ 91 h 2495"/>
                  <a:gd name="T24" fmla="*/ 499 w 499"/>
                  <a:gd name="T25" fmla="*/ 0 h 2495"/>
                  <a:gd name="T26" fmla="*/ 499 w 499"/>
                  <a:gd name="T27" fmla="*/ 91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2495">
                    <a:moveTo>
                      <a:pt x="499" y="91"/>
                    </a:moveTo>
                    <a:lnTo>
                      <a:pt x="136" y="1043"/>
                    </a:lnTo>
                    <a:lnTo>
                      <a:pt x="136" y="1225"/>
                    </a:lnTo>
                    <a:lnTo>
                      <a:pt x="499" y="2359"/>
                    </a:lnTo>
                    <a:lnTo>
                      <a:pt x="499" y="2449"/>
                    </a:lnTo>
                    <a:lnTo>
                      <a:pt x="408" y="2495"/>
                    </a:lnTo>
                    <a:lnTo>
                      <a:pt x="317" y="2495"/>
                    </a:lnTo>
                    <a:lnTo>
                      <a:pt x="272" y="2449"/>
                    </a:lnTo>
                    <a:lnTo>
                      <a:pt x="0" y="1270"/>
                    </a:lnTo>
                    <a:lnTo>
                      <a:pt x="0" y="1043"/>
                    </a:lnTo>
                    <a:lnTo>
                      <a:pt x="0" y="952"/>
                    </a:lnTo>
                    <a:lnTo>
                      <a:pt x="363" y="91"/>
                    </a:lnTo>
                    <a:lnTo>
                      <a:pt x="499" y="0"/>
                    </a:lnTo>
                    <a:lnTo>
                      <a:pt x="499" y="91"/>
                    </a:lnTo>
                    <a:close/>
                  </a:path>
                </a:pathLst>
              </a:custGeom>
              <a:grp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auto">
                  <a:spcBef>
                    <a:spcPts val="0"/>
                  </a:spcBef>
                  <a:spcAft>
                    <a:spcPts val="0"/>
                  </a:spcAft>
                  <a:defRPr/>
                </a:pPr>
                <a:endParaRPr lang="en-US">
                  <a:latin typeface="+mn-lt"/>
                  <a:ea typeface="+mn-ea"/>
                  <a:cs typeface="+mn-cs"/>
                </a:endParaRPr>
              </a:p>
            </p:txBody>
          </p:sp>
        </p:grpSp>
        <p:grpSp>
          <p:nvGrpSpPr>
            <p:cNvPr id="18437" name="Group 6"/>
            <p:cNvGrpSpPr>
              <a:grpSpLocks/>
            </p:cNvGrpSpPr>
            <p:nvPr/>
          </p:nvGrpSpPr>
          <p:grpSpPr bwMode="auto">
            <a:xfrm flipH="1">
              <a:off x="5651500" y="333375"/>
              <a:ext cx="650875" cy="1584325"/>
              <a:chOff x="3198" y="890"/>
              <a:chExt cx="1043" cy="2540"/>
            </a:xfrm>
          </p:grpSpPr>
          <p:sp>
            <p:nvSpPr>
              <p:cNvPr id="166919" name="Freeform 7"/>
              <p:cNvSpPr>
                <a:spLocks/>
              </p:cNvSpPr>
              <p:nvPr/>
            </p:nvSpPr>
            <p:spPr bwMode="auto">
              <a:xfrm>
                <a:off x="3743" y="891"/>
                <a:ext cx="498" cy="2496"/>
              </a:xfrm>
              <a:custGeom>
                <a:avLst/>
                <a:gdLst>
                  <a:gd name="T0" fmla="*/ 499 w 499"/>
                  <a:gd name="T1" fmla="*/ 91 h 2495"/>
                  <a:gd name="T2" fmla="*/ 136 w 499"/>
                  <a:gd name="T3" fmla="*/ 1043 h 2495"/>
                  <a:gd name="T4" fmla="*/ 136 w 499"/>
                  <a:gd name="T5" fmla="*/ 1225 h 2495"/>
                  <a:gd name="T6" fmla="*/ 499 w 499"/>
                  <a:gd name="T7" fmla="*/ 2359 h 2495"/>
                  <a:gd name="T8" fmla="*/ 499 w 499"/>
                  <a:gd name="T9" fmla="*/ 2449 h 2495"/>
                  <a:gd name="T10" fmla="*/ 408 w 499"/>
                  <a:gd name="T11" fmla="*/ 2495 h 2495"/>
                  <a:gd name="T12" fmla="*/ 317 w 499"/>
                  <a:gd name="T13" fmla="*/ 2495 h 2495"/>
                  <a:gd name="T14" fmla="*/ 272 w 499"/>
                  <a:gd name="T15" fmla="*/ 2449 h 2495"/>
                  <a:gd name="T16" fmla="*/ 0 w 499"/>
                  <a:gd name="T17" fmla="*/ 1270 h 2495"/>
                  <a:gd name="T18" fmla="*/ 0 w 499"/>
                  <a:gd name="T19" fmla="*/ 1043 h 2495"/>
                  <a:gd name="T20" fmla="*/ 0 w 499"/>
                  <a:gd name="T21" fmla="*/ 952 h 2495"/>
                  <a:gd name="T22" fmla="*/ 363 w 499"/>
                  <a:gd name="T23" fmla="*/ 91 h 2495"/>
                  <a:gd name="T24" fmla="*/ 499 w 499"/>
                  <a:gd name="T25" fmla="*/ 0 h 2495"/>
                  <a:gd name="T26" fmla="*/ 499 w 499"/>
                  <a:gd name="T27" fmla="*/ 91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2495">
                    <a:moveTo>
                      <a:pt x="499" y="91"/>
                    </a:moveTo>
                    <a:lnTo>
                      <a:pt x="136" y="1043"/>
                    </a:lnTo>
                    <a:lnTo>
                      <a:pt x="136" y="1225"/>
                    </a:lnTo>
                    <a:lnTo>
                      <a:pt x="499" y="2359"/>
                    </a:lnTo>
                    <a:lnTo>
                      <a:pt x="499" y="2449"/>
                    </a:lnTo>
                    <a:lnTo>
                      <a:pt x="408" y="2495"/>
                    </a:lnTo>
                    <a:lnTo>
                      <a:pt x="317" y="2495"/>
                    </a:lnTo>
                    <a:lnTo>
                      <a:pt x="272" y="2449"/>
                    </a:lnTo>
                    <a:lnTo>
                      <a:pt x="0" y="1270"/>
                    </a:lnTo>
                    <a:lnTo>
                      <a:pt x="0" y="1043"/>
                    </a:lnTo>
                    <a:lnTo>
                      <a:pt x="0" y="952"/>
                    </a:lnTo>
                    <a:lnTo>
                      <a:pt x="363" y="91"/>
                    </a:lnTo>
                    <a:lnTo>
                      <a:pt x="499" y="0"/>
                    </a:lnTo>
                    <a:lnTo>
                      <a:pt x="499" y="91"/>
                    </a:lnTo>
                    <a:close/>
                  </a:path>
                </a:pathLst>
              </a:custGeom>
              <a:solidFill>
                <a:srgbClr val="FF00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auto">
                  <a:spcBef>
                    <a:spcPts val="0"/>
                  </a:spcBef>
                  <a:spcAft>
                    <a:spcPts val="0"/>
                  </a:spcAft>
                  <a:defRPr/>
                </a:pPr>
                <a:endParaRPr lang="en-US">
                  <a:latin typeface="+mn-lt"/>
                  <a:ea typeface="+mn-ea"/>
                  <a:cs typeface="+mn-cs"/>
                </a:endParaRPr>
              </a:p>
            </p:txBody>
          </p:sp>
          <p:sp>
            <p:nvSpPr>
              <p:cNvPr id="166920" name="Freeform 8"/>
              <p:cNvSpPr>
                <a:spLocks/>
              </p:cNvSpPr>
              <p:nvPr/>
            </p:nvSpPr>
            <p:spPr bwMode="auto">
              <a:xfrm flipH="1">
                <a:off x="3198" y="935"/>
                <a:ext cx="498" cy="2496"/>
              </a:xfrm>
              <a:custGeom>
                <a:avLst/>
                <a:gdLst>
                  <a:gd name="T0" fmla="*/ 499 w 499"/>
                  <a:gd name="T1" fmla="*/ 91 h 2495"/>
                  <a:gd name="T2" fmla="*/ 136 w 499"/>
                  <a:gd name="T3" fmla="*/ 1043 h 2495"/>
                  <a:gd name="T4" fmla="*/ 136 w 499"/>
                  <a:gd name="T5" fmla="*/ 1225 h 2495"/>
                  <a:gd name="T6" fmla="*/ 499 w 499"/>
                  <a:gd name="T7" fmla="*/ 2359 h 2495"/>
                  <a:gd name="T8" fmla="*/ 499 w 499"/>
                  <a:gd name="T9" fmla="*/ 2449 h 2495"/>
                  <a:gd name="T10" fmla="*/ 408 w 499"/>
                  <a:gd name="T11" fmla="*/ 2495 h 2495"/>
                  <a:gd name="T12" fmla="*/ 317 w 499"/>
                  <a:gd name="T13" fmla="*/ 2495 h 2495"/>
                  <a:gd name="T14" fmla="*/ 272 w 499"/>
                  <a:gd name="T15" fmla="*/ 2449 h 2495"/>
                  <a:gd name="T16" fmla="*/ 0 w 499"/>
                  <a:gd name="T17" fmla="*/ 1270 h 2495"/>
                  <a:gd name="T18" fmla="*/ 0 w 499"/>
                  <a:gd name="T19" fmla="*/ 1043 h 2495"/>
                  <a:gd name="T20" fmla="*/ 0 w 499"/>
                  <a:gd name="T21" fmla="*/ 952 h 2495"/>
                  <a:gd name="T22" fmla="*/ 363 w 499"/>
                  <a:gd name="T23" fmla="*/ 91 h 2495"/>
                  <a:gd name="T24" fmla="*/ 499 w 499"/>
                  <a:gd name="T25" fmla="*/ 0 h 2495"/>
                  <a:gd name="T26" fmla="*/ 499 w 499"/>
                  <a:gd name="T27" fmla="*/ 91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2495">
                    <a:moveTo>
                      <a:pt x="499" y="91"/>
                    </a:moveTo>
                    <a:lnTo>
                      <a:pt x="136" y="1043"/>
                    </a:lnTo>
                    <a:lnTo>
                      <a:pt x="136" y="1225"/>
                    </a:lnTo>
                    <a:lnTo>
                      <a:pt x="499" y="2359"/>
                    </a:lnTo>
                    <a:lnTo>
                      <a:pt x="499" y="2449"/>
                    </a:lnTo>
                    <a:lnTo>
                      <a:pt x="408" y="2495"/>
                    </a:lnTo>
                    <a:lnTo>
                      <a:pt x="317" y="2495"/>
                    </a:lnTo>
                    <a:lnTo>
                      <a:pt x="272" y="2449"/>
                    </a:lnTo>
                    <a:lnTo>
                      <a:pt x="0" y="1270"/>
                    </a:lnTo>
                    <a:lnTo>
                      <a:pt x="0" y="1043"/>
                    </a:lnTo>
                    <a:lnTo>
                      <a:pt x="0" y="952"/>
                    </a:lnTo>
                    <a:lnTo>
                      <a:pt x="363" y="91"/>
                    </a:lnTo>
                    <a:lnTo>
                      <a:pt x="499" y="0"/>
                    </a:lnTo>
                    <a:lnTo>
                      <a:pt x="499" y="91"/>
                    </a:lnTo>
                    <a:close/>
                  </a:path>
                </a:pathLst>
              </a:custGeom>
              <a:solidFill>
                <a:srgbClr val="FF00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auto">
                  <a:spcBef>
                    <a:spcPts val="0"/>
                  </a:spcBef>
                  <a:spcAft>
                    <a:spcPts val="0"/>
                  </a:spcAft>
                  <a:defRPr/>
                </a:pPr>
                <a:endParaRPr lang="en-US">
                  <a:latin typeface="+mn-lt"/>
                  <a:ea typeface="+mn-ea"/>
                  <a:cs typeface="+mn-cs"/>
                </a:endParaRPr>
              </a:p>
            </p:txBody>
          </p:sp>
        </p:grpSp>
        <p:sp>
          <p:nvSpPr>
            <p:cNvPr id="18438" name="Freeform 9"/>
            <p:cNvSpPr>
              <a:spLocks/>
            </p:cNvSpPr>
            <p:nvPr/>
          </p:nvSpPr>
          <p:spPr bwMode="auto">
            <a:xfrm flipH="1">
              <a:off x="4953000" y="2781300"/>
              <a:ext cx="311150" cy="1555750"/>
            </a:xfrm>
            <a:custGeom>
              <a:avLst/>
              <a:gdLst>
                <a:gd name="T0" fmla="*/ 194016678 w 499"/>
                <a:gd name="T1" fmla="*/ 35381933 h 2495"/>
                <a:gd name="T2" fmla="*/ 52878041 w 499"/>
                <a:gd name="T3" fmla="*/ 405530088 h 2495"/>
                <a:gd name="T4" fmla="*/ 52878041 w 499"/>
                <a:gd name="T5" fmla="*/ 476293330 h 2495"/>
                <a:gd name="T6" fmla="*/ 194016678 w 499"/>
                <a:gd name="T7" fmla="*/ 917205351 h 2495"/>
                <a:gd name="T8" fmla="*/ 194016678 w 499"/>
                <a:gd name="T9" fmla="*/ 952198190 h 2495"/>
                <a:gd name="T10" fmla="*/ 158634746 w 499"/>
                <a:gd name="T11" fmla="*/ 970083392 h 2495"/>
                <a:gd name="T12" fmla="*/ 123252813 w 499"/>
                <a:gd name="T13" fmla="*/ 970083392 h 2495"/>
                <a:gd name="T14" fmla="*/ 105756705 w 499"/>
                <a:gd name="T15" fmla="*/ 952198190 h 2495"/>
                <a:gd name="T16" fmla="*/ 0 w 499"/>
                <a:gd name="T17" fmla="*/ 493790062 h 2495"/>
                <a:gd name="T18" fmla="*/ 0 w 499"/>
                <a:gd name="T19" fmla="*/ 405530088 h 2495"/>
                <a:gd name="T20" fmla="*/ 0 w 499"/>
                <a:gd name="T21" fmla="*/ 370148155 h 2495"/>
                <a:gd name="T22" fmla="*/ 141138638 w 499"/>
                <a:gd name="T23" fmla="*/ 35381933 h 2495"/>
                <a:gd name="T24" fmla="*/ 194016678 w 499"/>
                <a:gd name="T25" fmla="*/ 0 h 2495"/>
                <a:gd name="T26" fmla="*/ 194016678 w 499"/>
                <a:gd name="T27" fmla="*/ 35381933 h 249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99" h="2495">
                  <a:moveTo>
                    <a:pt x="499" y="91"/>
                  </a:moveTo>
                  <a:lnTo>
                    <a:pt x="136" y="1043"/>
                  </a:lnTo>
                  <a:lnTo>
                    <a:pt x="136" y="1225"/>
                  </a:lnTo>
                  <a:lnTo>
                    <a:pt x="499" y="2359"/>
                  </a:lnTo>
                  <a:lnTo>
                    <a:pt x="499" y="2449"/>
                  </a:lnTo>
                  <a:lnTo>
                    <a:pt x="408" y="2495"/>
                  </a:lnTo>
                  <a:lnTo>
                    <a:pt x="317" y="2495"/>
                  </a:lnTo>
                  <a:lnTo>
                    <a:pt x="272" y="2449"/>
                  </a:lnTo>
                  <a:lnTo>
                    <a:pt x="0" y="1270"/>
                  </a:lnTo>
                  <a:lnTo>
                    <a:pt x="0" y="1043"/>
                  </a:lnTo>
                  <a:lnTo>
                    <a:pt x="0" y="952"/>
                  </a:lnTo>
                  <a:lnTo>
                    <a:pt x="363" y="91"/>
                  </a:lnTo>
                  <a:lnTo>
                    <a:pt x="499" y="0"/>
                  </a:lnTo>
                  <a:lnTo>
                    <a:pt x="499" y="91"/>
                  </a:lnTo>
                  <a:close/>
                </a:path>
              </a:pathLst>
            </a:custGeom>
            <a:solidFill>
              <a:srgbClr val="008000"/>
            </a:solidFill>
            <a:ln w="9525">
              <a:solidFill>
                <a:schemeClr val="tx1"/>
              </a:solidFill>
              <a:round/>
              <a:headEnd/>
              <a:tailEnd/>
            </a:ln>
          </p:spPr>
          <p:txBody>
            <a:bodyPr/>
            <a:lstStyle/>
            <a:p>
              <a:endParaRPr lang="zh-CN" altLang="en-US"/>
            </a:p>
          </p:txBody>
        </p:sp>
        <p:sp>
          <p:nvSpPr>
            <p:cNvPr id="166923" name="Freeform 11"/>
            <p:cNvSpPr>
              <a:spLocks/>
            </p:cNvSpPr>
            <p:nvPr/>
          </p:nvSpPr>
          <p:spPr bwMode="auto">
            <a:xfrm>
              <a:off x="3418789" y="4797171"/>
              <a:ext cx="312434" cy="1555166"/>
            </a:xfrm>
            <a:custGeom>
              <a:avLst/>
              <a:gdLst>
                <a:gd name="T0" fmla="*/ 499 w 499"/>
                <a:gd name="T1" fmla="*/ 91 h 2495"/>
                <a:gd name="T2" fmla="*/ 136 w 499"/>
                <a:gd name="T3" fmla="*/ 1043 h 2495"/>
                <a:gd name="T4" fmla="*/ 136 w 499"/>
                <a:gd name="T5" fmla="*/ 1225 h 2495"/>
                <a:gd name="T6" fmla="*/ 499 w 499"/>
                <a:gd name="T7" fmla="*/ 2359 h 2495"/>
                <a:gd name="T8" fmla="*/ 499 w 499"/>
                <a:gd name="T9" fmla="*/ 2449 h 2495"/>
                <a:gd name="T10" fmla="*/ 408 w 499"/>
                <a:gd name="T11" fmla="*/ 2495 h 2495"/>
                <a:gd name="T12" fmla="*/ 317 w 499"/>
                <a:gd name="T13" fmla="*/ 2495 h 2495"/>
                <a:gd name="T14" fmla="*/ 272 w 499"/>
                <a:gd name="T15" fmla="*/ 2449 h 2495"/>
                <a:gd name="T16" fmla="*/ 0 w 499"/>
                <a:gd name="T17" fmla="*/ 1270 h 2495"/>
                <a:gd name="T18" fmla="*/ 0 w 499"/>
                <a:gd name="T19" fmla="*/ 1043 h 2495"/>
                <a:gd name="T20" fmla="*/ 0 w 499"/>
                <a:gd name="T21" fmla="*/ 952 h 2495"/>
                <a:gd name="T22" fmla="*/ 363 w 499"/>
                <a:gd name="T23" fmla="*/ 91 h 2495"/>
                <a:gd name="T24" fmla="*/ 499 w 499"/>
                <a:gd name="T25" fmla="*/ 0 h 2495"/>
                <a:gd name="T26" fmla="*/ 499 w 499"/>
                <a:gd name="T27" fmla="*/ 91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2495">
                  <a:moveTo>
                    <a:pt x="499" y="91"/>
                  </a:moveTo>
                  <a:lnTo>
                    <a:pt x="136" y="1043"/>
                  </a:lnTo>
                  <a:lnTo>
                    <a:pt x="136" y="1225"/>
                  </a:lnTo>
                  <a:lnTo>
                    <a:pt x="499" y="2359"/>
                  </a:lnTo>
                  <a:lnTo>
                    <a:pt x="499" y="2449"/>
                  </a:lnTo>
                  <a:lnTo>
                    <a:pt x="408" y="2495"/>
                  </a:lnTo>
                  <a:lnTo>
                    <a:pt x="317" y="2495"/>
                  </a:lnTo>
                  <a:lnTo>
                    <a:pt x="272" y="2449"/>
                  </a:lnTo>
                  <a:lnTo>
                    <a:pt x="0" y="1270"/>
                  </a:lnTo>
                  <a:lnTo>
                    <a:pt x="0" y="1043"/>
                  </a:lnTo>
                  <a:lnTo>
                    <a:pt x="0" y="952"/>
                  </a:lnTo>
                  <a:lnTo>
                    <a:pt x="363" y="91"/>
                  </a:lnTo>
                  <a:lnTo>
                    <a:pt x="499" y="0"/>
                  </a:lnTo>
                  <a:lnTo>
                    <a:pt x="499" y="91"/>
                  </a:lnTo>
                  <a:close/>
                </a:path>
              </a:pathLst>
            </a:custGeom>
            <a:solidFill>
              <a:srgbClr val="FF00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auto">
                <a:spcBef>
                  <a:spcPts val="0"/>
                </a:spcBef>
                <a:spcAft>
                  <a:spcPts val="0"/>
                </a:spcAft>
                <a:defRPr/>
              </a:pPr>
              <a:endParaRPr lang="en-US">
                <a:latin typeface="+mn-lt"/>
                <a:ea typeface="+mn-ea"/>
                <a:cs typeface="+mn-cs"/>
              </a:endParaRPr>
            </a:p>
          </p:txBody>
        </p:sp>
        <p:sp>
          <p:nvSpPr>
            <p:cNvPr id="18440" name="Freeform 12"/>
            <p:cNvSpPr>
              <a:spLocks/>
            </p:cNvSpPr>
            <p:nvPr/>
          </p:nvSpPr>
          <p:spPr bwMode="auto">
            <a:xfrm>
              <a:off x="3530600" y="4797425"/>
              <a:ext cx="196850" cy="368300"/>
            </a:xfrm>
            <a:custGeom>
              <a:avLst/>
              <a:gdLst>
                <a:gd name="T0" fmla="*/ 307459063 w 124"/>
                <a:gd name="T1" fmla="*/ 0 h 232"/>
                <a:gd name="T2" fmla="*/ 312499375 w 124"/>
                <a:gd name="T3" fmla="*/ 100806250 h 232"/>
                <a:gd name="T4" fmla="*/ 115927188 w 124"/>
                <a:gd name="T5" fmla="*/ 584676250 h 232"/>
                <a:gd name="T6" fmla="*/ 0 w 124"/>
                <a:gd name="T7" fmla="*/ 529232813 h 232"/>
                <a:gd name="T8" fmla="*/ 181451250 w 124"/>
                <a:gd name="T9" fmla="*/ 95765938 h 232"/>
                <a:gd name="T10" fmla="*/ 307459063 w 124"/>
                <a:gd name="T11" fmla="*/ 0 h 2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4" h="232">
                  <a:moveTo>
                    <a:pt x="122" y="0"/>
                  </a:moveTo>
                  <a:lnTo>
                    <a:pt x="124" y="40"/>
                  </a:lnTo>
                  <a:lnTo>
                    <a:pt x="46" y="232"/>
                  </a:lnTo>
                  <a:lnTo>
                    <a:pt x="0" y="210"/>
                  </a:lnTo>
                  <a:lnTo>
                    <a:pt x="72" y="38"/>
                  </a:lnTo>
                  <a:lnTo>
                    <a:pt x="122" y="0"/>
                  </a:lnTo>
                  <a:close/>
                </a:path>
              </a:pathLst>
            </a:custGeom>
            <a:solidFill>
              <a:srgbClr val="008000"/>
            </a:solidFill>
            <a:ln w="9525">
              <a:solidFill>
                <a:schemeClr val="tx1"/>
              </a:solidFill>
              <a:round/>
              <a:headEnd/>
              <a:tailEnd/>
            </a:ln>
          </p:spPr>
          <p:txBody>
            <a:bodyPr/>
            <a:lstStyle/>
            <a:p>
              <a:endParaRPr lang="zh-CN" altLang="en-US"/>
            </a:p>
          </p:txBody>
        </p:sp>
        <p:sp>
          <p:nvSpPr>
            <p:cNvPr id="18441" name="Freeform 13"/>
            <p:cNvSpPr>
              <a:spLocks/>
            </p:cNvSpPr>
            <p:nvPr/>
          </p:nvSpPr>
          <p:spPr bwMode="auto">
            <a:xfrm>
              <a:off x="3454400" y="5718175"/>
              <a:ext cx="200025" cy="355600"/>
            </a:xfrm>
            <a:custGeom>
              <a:avLst/>
              <a:gdLst>
                <a:gd name="T0" fmla="*/ 0 w 126"/>
                <a:gd name="T1" fmla="*/ 35282188 h 224"/>
                <a:gd name="T2" fmla="*/ 156249688 w 126"/>
                <a:gd name="T3" fmla="*/ 0 h 224"/>
                <a:gd name="T4" fmla="*/ 317539688 w 126"/>
                <a:gd name="T5" fmla="*/ 509071563 h 224"/>
                <a:gd name="T6" fmla="*/ 115927188 w 126"/>
                <a:gd name="T7" fmla="*/ 564515000 h 224"/>
                <a:gd name="T8" fmla="*/ 0 w 126"/>
                <a:gd name="T9" fmla="*/ 35282188 h 2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 h="224">
                  <a:moveTo>
                    <a:pt x="0" y="14"/>
                  </a:moveTo>
                  <a:lnTo>
                    <a:pt x="62" y="0"/>
                  </a:lnTo>
                  <a:lnTo>
                    <a:pt x="126" y="202"/>
                  </a:lnTo>
                  <a:lnTo>
                    <a:pt x="46" y="224"/>
                  </a:lnTo>
                  <a:lnTo>
                    <a:pt x="0" y="14"/>
                  </a:lnTo>
                  <a:close/>
                </a:path>
              </a:pathLst>
            </a:custGeom>
            <a:solidFill>
              <a:srgbClr val="008000"/>
            </a:solidFill>
            <a:ln w="9525">
              <a:solidFill>
                <a:schemeClr val="tx1"/>
              </a:solidFill>
              <a:round/>
              <a:headEnd/>
              <a:tailEnd/>
            </a:ln>
          </p:spPr>
          <p:txBody>
            <a:bodyPr/>
            <a:lstStyle/>
            <a:p>
              <a:endParaRPr lang="zh-CN" altLang="en-US"/>
            </a:p>
          </p:txBody>
        </p:sp>
        <p:sp>
          <p:nvSpPr>
            <p:cNvPr id="166926" name="Freeform 14"/>
            <p:cNvSpPr>
              <a:spLocks/>
            </p:cNvSpPr>
            <p:nvPr/>
          </p:nvSpPr>
          <p:spPr bwMode="auto">
            <a:xfrm>
              <a:off x="5293396" y="2708910"/>
              <a:ext cx="310596" cy="1555166"/>
            </a:xfrm>
            <a:custGeom>
              <a:avLst/>
              <a:gdLst>
                <a:gd name="T0" fmla="*/ 499 w 499"/>
                <a:gd name="T1" fmla="*/ 91 h 2495"/>
                <a:gd name="T2" fmla="*/ 136 w 499"/>
                <a:gd name="T3" fmla="*/ 1043 h 2495"/>
                <a:gd name="T4" fmla="*/ 136 w 499"/>
                <a:gd name="T5" fmla="*/ 1225 h 2495"/>
                <a:gd name="T6" fmla="*/ 499 w 499"/>
                <a:gd name="T7" fmla="*/ 2359 h 2495"/>
                <a:gd name="T8" fmla="*/ 499 w 499"/>
                <a:gd name="T9" fmla="*/ 2449 h 2495"/>
                <a:gd name="T10" fmla="*/ 408 w 499"/>
                <a:gd name="T11" fmla="*/ 2495 h 2495"/>
                <a:gd name="T12" fmla="*/ 317 w 499"/>
                <a:gd name="T13" fmla="*/ 2495 h 2495"/>
                <a:gd name="T14" fmla="*/ 272 w 499"/>
                <a:gd name="T15" fmla="*/ 2449 h 2495"/>
                <a:gd name="T16" fmla="*/ 0 w 499"/>
                <a:gd name="T17" fmla="*/ 1270 h 2495"/>
                <a:gd name="T18" fmla="*/ 0 w 499"/>
                <a:gd name="T19" fmla="*/ 1043 h 2495"/>
                <a:gd name="T20" fmla="*/ 0 w 499"/>
                <a:gd name="T21" fmla="*/ 952 h 2495"/>
                <a:gd name="T22" fmla="*/ 363 w 499"/>
                <a:gd name="T23" fmla="*/ 91 h 2495"/>
                <a:gd name="T24" fmla="*/ 499 w 499"/>
                <a:gd name="T25" fmla="*/ 0 h 2495"/>
                <a:gd name="T26" fmla="*/ 499 w 499"/>
                <a:gd name="T27" fmla="*/ 91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2495">
                  <a:moveTo>
                    <a:pt x="499" y="91"/>
                  </a:moveTo>
                  <a:lnTo>
                    <a:pt x="136" y="1043"/>
                  </a:lnTo>
                  <a:lnTo>
                    <a:pt x="136" y="1225"/>
                  </a:lnTo>
                  <a:lnTo>
                    <a:pt x="499" y="2359"/>
                  </a:lnTo>
                  <a:lnTo>
                    <a:pt x="499" y="2449"/>
                  </a:lnTo>
                  <a:lnTo>
                    <a:pt x="408" y="2495"/>
                  </a:lnTo>
                  <a:lnTo>
                    <a:pt x="317" y="2495"/>
                  </a:lnTo>
                  <a:lnTo>
                    <a:pt x="272" y="2449"/>
                  </a:lnTo>
                  <a:lnTo>
                    <a:pt x="0" y="1270"/>
                  </a:lnTo>
                  <a:lnTo>
                    <a:pt x="0" y="1043"/>
                  </a:lnTo>
                  <a:lnTo>
                    <a:pt x="0" y="952"/>
                  </a:lnTo>
                  <a:lnTo>
                    <a:pt x="363" y="91"/>
                  </a:lnTo>
                  <a:lnTo>
                    <a:pt x="499" y="0"/>
                  </a:lnTo>
                  <a:lnTo>
                    <a:pt x="499" y="91"/>
                  </a:lnTo>
                  <a:close/>
                </a:path>
              </a:pathLst>
            </a:custGeom>
            <a:solidFill>
              <a:srgbClr val="FF00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auto">
                <a:spcBef>
                  <a:spcPts val="0"/>
                </a:spcBef>
                <a:spcAft>
                  <a:spcPts val="0"/>
                </a:spcAft>
                <a:defRPr/>
              </a:pPr>
              <a:endParaRPr lang="en-US">
                <a:latin typeface="+mn-lt"/>
                <a:ea typeface="+mn-ea"/>
                <a:cs typeface="+mn-cs"/>
              </a:endParaRPr>
            </a:p>
          </p:txBody>
        </p:sp>
        <p:sp>
          <p:nvSpPr>
            <p:cNvPr id="166927" name="Freeform 15"/>
            <p:cNvSpPr>
              <a:spLocks/>
            </p:cNvSpPr>
            <p:nvPr/>
          </p:nvSpPr>
          <p:spPr bwMode="auto">
            <a:xfrm flipH="1">
              <a:off x="3108192" y="4826584"/>
              <a:ext cx="310597" cy="1555166"/>
            </a:xfrm>
            <a:custGeom>
              <a:avLst/>
              <a:gdLst>
                <a:gd name="T0" fmla="*/ 499 w 499"/>
                <a:gd name="T1" fmla="*/ 91 h 2495"/>
                <a:gd name="T2" fmla="*/ 136 w 499"/>
                <a:gd name="T3" fmla="*/ 1043 h 2495"/>
                <a:gd name="T4" fmla="*/ 136 w 499"/>
                <a:gd name="T5" fmla="*/ 1225 h 2495"/>
                <a:gd name="T6" fmla="*/ 499 w 499"/>
                <a:gd name="T7" fmla="*/ 2359 h 2495"/>
                <a:gd name="T8" fmla="*/ 499 w 499"/>
                <a:gd name="T9" fmla="*/ 2449 h 2495"/>
                <a:gd name="T10" fmla="*/ 408 w 499"/>
                <a:gd name="T11" fmla="*/ 2495 h 2495"/>
                <a:gd name="T12" fmla="*/ 317 w 499"/>
                <a:gd name="T13" fmla="*/ 2495 h 2495"/>
                <a:gd name="T14" fmla="*/ 272 w 499"/>
                <a:gd name="T15" fmla="*/ 2449 h 2495"/>
                <a:gd name="T16" fmla="*/ 0 w 499"/>
                <a:gd name="T17" fmla="*/ 1270 h 2495"/>
                <a:gd name="T18" fmla="*/ 0 w 499"/>
                <a:gd name="T19" fmla="*/ 1043 h 2495"/>
                <a:gd name="T20" fmla="*/ 0 w 499"/>
                <a:gd name="T21" fmla="*/ 952 h 2495"/>
                <a:gd name="T22" fmla="*/ 363 w 499"/>
                <a:gd name="T23" fmla="*/ 91 h 2495"/>
                <a:gd name="T24" fmla="*/ 499 w 499"/>
                <a:gd name="T25" fmla="*/ 0 h 2495"/>
                <a:gd name="T26" fmla="*/ 499 w 499"/>
                <a:gd name="T27" fmla="*/ 91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2495">
                  <a:moveTo>
                    <a:pt x="499" y="91"/>
                  </a:moveTo>
                  <a:lnTo>
                    <a:pt x="136" y="1043"/>
                  </a:lnTo>
                  <a:lnTo>
                    <a:pt x="136" y="1225"/>
                  </a:lnTo>
                  <a:lnTo>
                    <a:pt x="499" y="2359"/>
                  </a:lnTo>
                  <a:lnTo>
                    <a:pt x="499" y="2449"/>
                  </a:lnTo>
                  <a:lnTo>
                    <a:pt x="408" y="2495"/>
                  </a:lnTo>
                  <a:lnTo>
                    <a:pt x="317" y="2495"/>
                  </a:lnTo>
                  <a:lnTo>
                    <a:pt x="272" y="2449"/>
                  </a:lnTo>
                  <a:lnTo>
                    <a:pt x="0" y="1270"/>
                  </a:lnTo>
                  <a:lnTo>
                    <a:pt x="0" y="1043"/>
                  </a:lnTo>
                  <a:lnTo>
                    <a:pt x="0" y="952"/>
                  </a:lnTo>
                  <a:lnTo>
                    <a:pt x="363" y="91"/>
                  </a:lnTo>
                  <a:lnTo>
                    <a:pt x="499" y="0"/>
                  </a:lnTo>
                  <a:lnTo>
                    <a:pt x="499" y="91"/>
                  </a:lnTo>
                  <a:close/>
                </a:path>
              </a:pathLst>
            </a:cu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auto">
                <a:spcBef>
                  <a:spcPts val="0"/>
                </a:spcBef>
                <a:spcAft>
                  <a:spcPts val="0"/>
                </a:spcAft>
                <a:defRPr/>
              </a:pPr>
              <a:endParaRPr lang="en-US">
                <a:latin typeface="+mn-lt"/>
                <a:ea typeface="+mn-ea"/>
                <a:cs typeface="+mn-cs"/>
              </a:endParaRPr>
            </a:p>
          </p:txBody>
        </p:sp>
        <p:sp>
          <p:nvSpPr>
            <p:cNvPr id="166928" name="Freeform 16"/>
            <p:cNvSpPr>
              <a:spLocks/>
            </p:cNvSpPr>
            <p:nvPr/>
          </p:nvSpPr>
          <p:spPr bwMode="auto">
            <a:xfrm flipH="1">
              <a:off x="2843542" y="2736483"/>
              <a:ext cx="310597" cy="1557005"/>
            </a:xfrm>
            <a:custGeom>
              <a:avLst/>
              <a:gdLst>
                <a:gd name="T0" fmla="*/ 499 w 499"/>
                <a:gd name="T1" fmla="*/ 91 h 2495"/>
                <a:gd name="T2" fmla="*/ 136 w 499"/>
                <a:gd name="T3" fmla="*/ 1043 h 2495"/>
                <a:gd name="T4" fmla="*/ 136 w 499"/>
                <a:gd name="T5" fmla="*/ 1225 h 2495"/>
                <a:gd name="T6" fmla="*/ 499 w 499"/>
                <a:gd name="T7" fmla="*/ 2359 h 2495"/>
                <a:gd name="T8" fmla="*/ 499 w 499"/>
                <a:gd name="T9" fmla="*/ 2449 h 2495"/>
                <a:gd name="T10" fmla="*/ 408 w 499"/>
                <a:gd name="T11" fmla="*/ 2495 h 2495"/>
                <a:gd name="T12" fmla="*/ 317 w 499"/>
                <a:gd name="T13" fmla="*/ 2495 h 2495"/>
                <a:gd name="T14" fmla="*/ 272 w 499"/>
                <a:gd name="T15" fmla="*/ 2449 h 2495"/>
                <a:gd name="T16" fmla="*/ 0 w 499"/>
                <a:gd name="T17" fmla="*/ 1270 h 2495"/>
                <a:gd name="T18" fmla="*/ 0 w 499"/>
                <a:gd name="T19" fmla="*/ 1043 h 2495"/>
                <a:gd name="T20" fmla="*/ 0 w 499"/>
                <a:gd name="T21" fmla="*/ 952 h 2495"/>
                <a:gd name="T22" fmla="*/ 363 w 499"/>
                <a:gd name="T23" fmla="*/ 91 h 2495"/>
                <a:gd name="T24" fmla="*/ 499 w 499"/>
                <a:gd name="T25" fmla="*/ 0 h 2495"/>
                <a:gd name="T26" fmla="*/ 499 w 499"/>
                <a:gd name="T27" fmla="*/ 91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2495">
                  <a:moveTo>
                    <a:pt x="499" y="91"/>
                  </a:moveTo>
                  <a:lnTo>
                    <a:pt x="136" y="1043"/>
                  </a:lnTo>
                  <a:lnTo>
                    <a:pt x="136" y="1225"/>
                  </a:lnTo>
                  <a:lnTo>
                    <a:pt x="499" y="2359"/>
                  </a:lnTo>
                  <a:lnTo>
                    <a:pt x="499" y="2449"/>
                  </a:lnTo>
                  <a:lnTo>
                    <a:pt x="408" y="2495"/>
                  </a:lnTo>
                  <a:lnTo>
                    <a:pt x="317" y="2495"/>
                  </a:lnTo>
                  <a:lnTo>
                    <a:pt x="272" y="2449"/>
                  </a:lnTo>
                  <a:lnTo>
                    <a:pt x="0" y="1270"/>
                  </a:lnTo>
                  <a:lnTo>
                    <a:pt x="0" y="1043"/>
                  </a:lnTo>
                  <a:lnTo>
                    <a:pt x="0" y="952"/>
                  </a:lnTo>
                  <a:lnTo>
                    <a:pt x="363" y="91"/>
                  </a:lnTo>
                  <a:lnTo>
                    <a:pt x="499" y="0"/>
                  </a:lnTo>
                  <a:lnTo>
                    <a:pt x="499" y="91"/>
                  </a:lnTo>
                  <a:close/>
                </a:path>
              </a:pathLst>
            </a:cu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auto">
                <a:spcBef>
                  <a:spcPts val="0"/>
                </a:spcBef>
                <a:spcAft>
                  <a:spcPts val="0"/>
                </a:spcAft>
                <a:defRPr/>
              </a:pPr>
              <a:endParaRPr lang="en-US">
                <a:latin typeface="+mn-lt"/>
                <a:ea typeface="+mn-ea"/>
                <a:cs typeface="+mn-cs"/>
              </a:endParaRPr>
            </a:p>
          </p:txBody>
        </p:sp>
        <p:sp>
          <p:nvSpPr>
            <p:cNvPr id="166929" name="Freeform 17"/>
            <p:cNvSpPr>
              <a:spLocks/>
            </p:cNvSpPr>
            <p:nvPr/>
          </p:nvSpPr>
          <p:spPr bwMode="auto">
            <a:xfrm>
              <a:off x="3203760" y="2699718"/>
              <a:ext cx="310597" cy="1557005"/>
            </a:xfrm>
            <a:custGeom>
              <a:avLst/>
              <a:gdLst>
                <a:gd name="T0" fmla="*/ 499 w 499"/>
                <a:gd name="T1" fmla="*/ 91 h 2495"/>
                <a:gd name="T2" fmla="*/ 136 w 499"/>
                <a:gd name="T3" fmla="*/ 1043 h 2495"/>
                <a:gd name="T4" fmla="*/ 136 w 499"/>
                <a:gd name="T5" fmla="*/ 1225 h 2495"/>
                <a:gd name="T6" fmla="*/ 499 w 499"/>
                <a:gd name="T7" fmla="*/ 2359 h 2495"/>
                <a:gd name="T8" fmla="*/ 499 w 499"/>
                <a:gd name="T9" fmla="*/ 2449 h 2495"/>
                <a:gd name="T10" fmla="*/ 408 w 499"/>
                <a:gd name="T11" fmla="*/ 2495 h 2495"/>
                <a:gd name="T12" fmla="*/ 317 w 499"/>
                <a:gd name="T13" fmla="*/ 2495 h 2495"/>
                <a:gd name="T14" fmla="*/ 272 w 499"/>
                <a:gd name="T15" fmla="*/ 2449 h 2495"/>
                <a:gd name="T16" fmla="*/ 0 w 499"/>
                <a:gd name="T17" fmla="*/ 1270 h 2495"/>
                <a:gd name="T18" fmla="*/ 0 w 499"/>
                <a:gd name="T19" fmla="*/ 1043 h 2495"/>
                <a:gd name="T20" fmla="*/ 0 w 499"/>
                <a:gd name="T21" fmla="*/ 952 h 2495"/>
                <a:gd name="T22" fmla="*/ 363 w 499"/>
                <a:gd name="T23" fmla="*/ 91 h 2495"/>
                <a:gd name="T24" fmla="*/ 499 w 499"/>
                <a:gd name="T25" fmla="*/ 0 h 2495"/>
                <a:gd name="T26" fmla="*/ 499 w 499"/>
                <a:gd name="T27" fmla="*/ 91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2495">
                  <a:moveTo>
                    <a:pt x="499" y="91"/>
                  </a:moveTo>
                  <a:lnTo>
                    <a:pt x="136" y="1043"/>
                  </a:lnTo>
                  <a:lnTo>
                    <a:pt x="136" y="1225"/>
                  </a:lnTo>
                  <a:lnTo>
                    <a:pt x="499" y="2359"/>
                  </a:lnTo>
                  <a:lnTo>
                    <a:pt x="499" y="2449"/>
                  </a:lnTo>
                  <a:lnTo>
                    <a:pt x="408" y="2495"/>
                  </a:lnTo>
                  <a:lnTo>
                    <a:pt x="317" y="2495"/>
                  </a:lnTo>
                  <a:lnTo>
                    <a:pt x="272" y="2449"/>
                  </a:lnTo>
                  <a:lnTo>
                    <a:pt x="0" y="1270"/>
                  </a:lnTo>
                  <a:lnTo>
                    <a:pt x="0" y="1043"/>
                  </a:lnTo>
                  <a:lnTo>
                    <a:pt x="0" y="952"/>
                  </a:lnTo>
                  <a:lnTo>
                    <a:pt x="363" y="91"/>
                  </a:lnTo>
                  <a:lnTo>
                    <a:pt x="499" y="0"/>
                  </a:lnTo>
                  <a:lnTo>
                    <a:pt x="499" y="91"/>
                  </a:lnTo>
                  <a:close/>
                </a:path>
              </a:pathLst>
            </a:cu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auto">
                <a:spcBef>
                  <a:spcPts val="0"/>
                </a:spcBef>
                <a:spcAft>
                  <a:spcPts val="0"/>
                </a:spcAft>
                <a:defRPr/>
              </a:pPr>
              <a:endParaRPr lang="en-US">
                <a:latin typeface="+mn-lt"/>
                <a:ea typeface="+mn-ea"/>
                <a:cs typeface="+mn-cs"/>
              </a:endParaRPr>
            </a:p>
          </p:txBody>
        </p:sp>
        <p:sp>
          <p:nvSpPr>
            <p:cNvPr id="166930" name="Text Box 18"/>
            <p:cNvSpPr txBox="1">
              <a:spLocks noChangeArrowheads="1"/>
            </p:cNvSpPr>
            <p:nvPr/>
          </p:nvSpPr>
          <p:spPr bwMode="auto">
            <a:xfrm>
              <a:off x="1762886" y="835724"/>
              <a:ext cx="2040013" cy="523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auto" hangingPunct="0">
                <a:spcBef>
                  <a:spcPts val="0"/>
                </a:spcBef>
                <a:spcAft>
                  <a:spcPts val="0"/>
                </a:spcAft>
                <a:defRPr/>
              </a:pPr>
              <a:r>
                <a:rPr lang="de-DE" sz="2800">
                  <a:latin typeface="Times New Roman" charset="0"/>
                  <a:ea typeface="+mn-ea"/>
                  <a:cs typeface="+mn-cs"/>
                </a:rPr>
                <a:t>grandparents</a:t>
              </a:r>
              <a:endParaRPr lang="en-US" sz="2800">
                <a:latin typeface="Times New Roman" charset="0"/>
                <a:ea typeface="+mn-ea"/>
                <a:cs typeface="+mn-cs"/>
              </a:endParaRPr>
            </a:p>
          </p:txBody>
        </p:sp>
        <p:sp>
          <p:nvSpPr>
            <p:cNvPr id="166931" name="Text Box 19"/>
            <p:cNvSpPr txBox="1">
              <a:spLocks noChangeArrowheads="1"/>
            </p:cNvSpPr>
            <p:nvPr/>
          </p:nvSpPr>
          <p:spPr bwMode="auto">
            <a:xfrm>
              <a:off x="684069" y="3284284"/>
              <a:ext cx="1231359" cy="520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auto" hangingPunct="0">
                <a:spcBef>
                  <a:spcPts val="0"/>
                </a:spcBef>
                <a:spcAft>
                  <a:spcPts val="0"/>
                </a:spcAft>
                <a:defRPr/>
              </a:pPr>
              <a:r>
                <a:rPr lang="de-DE" sz="2800">
                  <a:latin typeface="Times New Roman" charset="0"/>
                  <a:ea typeface="+mn-ea"/>
                  <a:cs typeface="+mn-cs"/>
                </a:rPr>
                <a:t>Parents</a:t>
              </a:r>
              <a:endParaRPr lang="en-US" sz="2800">
                <a:latin typeface="Times New Roman" charset="0"/>
                <a:ea typeface="+mn-ea"/>
                <a:cs typeface="+mn-cs"/>
              </a:endParaRPr>
            </a:p>
          </p:txBody>
        </p:sp>
        <p:sp>
          <p:nvSpPr>
            <p:cNvPr id="166932" name="Text Box 20"/>
            <p:cNvSpPr txBox="1">
              <a:spLocks noChangeArrowheads="1"/>
            </p:cNvSpPr>
            <p:nvPr/>
          </p:nvSpPr>
          <p:spPr bwMode="auto">
            <a:xfrm>
              <a:off x="970773" y="5374384"/>
              <a:ext cx="1365522" cy="52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auto" hangingPunct="0">
                <a:spcBef>
                  <a:spcPts val="0"/>
                </a:spcBef>
                <a:spcAft>
                  <a:spcPts val="0"/>
                </a:spcAft>
                <a:defRPr/>
              </a:pPr>
              <a:r>
                <a:rPr lang="de-DE" sz="2800">
                  <a:latin typeface="Times New Roman" charset="0"/>
                  <a:ea typeface="+mn-ea"/>
                  <a:cs typeface="+mn-cs"/>
                </a:rPr>
                <a:t>children</a:t>
              </a:r>
              <a:endParaRPr lang="en-US" sz="2800">
                <a:latin typeface="Times New Roman" charset="0"/>
                <a:ea typeface="+mn-ea"/>
                <a:cs typeface="+mn-cs"/>
              </a:endParaRPr>
            </a:p>
          </p:txBody>
        </p:sp>
        <p:sp>
          <p:nvSpPr>
            <p:cNvPr id="166933" name="Freeform 21"/>
            <p:cNvSpPr>
              <a:spLocks/>
            </p:cNvSpPr>
            <p:nvPr/>
          </p:nvSpPr>
          <p:spPr bwMode="auto">
            <a:xfrm>
              <a:off x="5052637" y="4797171"/>
              <a:ext cx="312434" cy="1555166"/>
            </a:xfrm>
            <a:custGeom>
              <a:avLst/>
              <a:gdLst>
                <a:gd name="T0" fmla="*/ 499 w 499"/>
                <a:gd name="T1" fmla="*/ 91 h 2495"/>
                <a:gd name="T2" fmla="*/ 136 w 499"/>
                <a:gd name="T3" fmla="*/ 1043 h 2495"/>
                <a:gd name="T4" fmla="*/ 136 w 499"/>
                <a:gd name="T5" fmla="*/ 1225 h 2495"/>
                <a:gd name="T6" fmla="*/ 499 w 499"/>
                <a:gd name="T7" fmla="*/ 2359 h 2495"/>
                <a:gd name="T8" fmla="*/ 499 w 499"/>
                <a:gd name="T9" fmla="*/ 2449 h 2495"/>
                <a:gd name="T10" fmla="*/ 408 w 499"/>
                <a:gd name="T11" fmla="*/ 2495 h 2495"/>
                <a:gd name="T12" fmla="*/ 317 w 499"/>
                <a:gd name="T13" fmla="*/ 2495 h 2495"/>
                <a:gd name="T14" fmla="*/ 272 w 499"/>
                <a:gd name="T15" fmla="*/ 2449 h 2495"/>
                <a:gd name="T16" fmla="*/ 0 w 499"/>
                <a:gd name="T17" fmla="*/ 1270 h 2495"/>
                <a:gd name="T18" fmla="*/ 0 w 499"/>
                <a:gd name="T19" fmla="*/ 1043 h 2495"/>
                <a:gd name="T20" fmla="*/ 0 w 499"/>
                <a:gd name="T21" fmla="*/ 952 h 2495"/>
                <a:gd name="T22" fmla="*/ 363 w 499"/>
                <a:gd name="T23" fmla="*/ 91 h 2495"/>
                <a:gd name="T24" fmla="*/ 499 w 499"/>
                <a:gd name="T25" fmla="*/ 0 h 2495"/>
                <a:gd name="T26" fmla="*/ 499 w 499"/>
                <a:gd name="T27" fmla="*/ 91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2495">
                  <a:moveTo>
                    <a:pt x="499" y="91"/>
                  </a:moveTo>
                  <a:lnTo>
                    <a:pt x="136" y="1043"/>
                  </a:lnTo>
                  <a:lnTo>
                    <a:pt x="136" y="1225"/>
                  </a:lnTo>
                  <a:lnTo>
                    <a:pt x="499" y="2359"/>
                  </a:lnTo>
                  <a:lnTo>
                    <a:pt x="499" y="2449"/>
                  </a:lnTo>
                  <a:lnTo>
                    <a:pt x="408" y="2495"/>
                  </a:lnTo>
                  <a:lnTo>
                    <a:pt x="317" y="2495"/>
                  </a:lnTo>
                  <a:lnTo>
                    <a:pt x="272" y="2449"/>
                  </a:lnTo>
                  <a:lnTo>
                    <a:pt x="0" y="1270"/>
                  </a:lnTo>
                  <a:lnTo>
                    <a:pt x="0" y="1043"/>
                  </a:lnTo>
                  <a:lnTo>
                    <a:pt x="0" y="952"/>
                  </a:lnTo>
                  <a:lnTo>
                    <a:pt x="363" y="91"/>
                  </a:lnTo>
                  <a:lnTo>
                    <a:pt x="499" y="0"/>
                  </a:lnTo>
                  <a:lnTo>
                    <a:pt x="499" y="91"/>
                  </a:lnTo>
                  <a:close/>
                </a:path>
              </a:pathLst>
            </a:custGeom>
            <a:solidFill>
              <a:srgbClr val="FF00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auto">
                <a:spcBef>
                  <a:spcPts val="0"/>
                </a:spcBef>
                <a:spcAft>
                  <a:spcPts val="0"/>
                </a:spcAft>
                <a:defRPr/>
              </a:pPr>
              <a:endParaRPr lang="en-US">
                <a:latin typeface="+mn-lt"/>
                <a:ea typeface="+mn-ea"/>
                <a:cs typeface="+mn-cs"/>
              </a:endParaRPr>
            </a:p>
          </p:txBody>
        </p:sp>
        <p:sp>
          <p:nvSpPr>
            <p:cNvPr id="166934" name="Freeform 22"/>
            <p:cNvSpPr>
              <a:spLocks/>
            </p:cNvSpPr>
            <p:nvPr/>
          </p:nvSpPr>
          <p:spPr bwMode="auto">
            <a:xfrm flipH="1">
              <a:off x="4697933" y="4753053"/>
              <a:ext cx="310596" cy="1555166"/>
            </a:xfrm>
            <a:custGeom>
              <a:avLst/>
              <a:gdLst>
                <a:gd name="T0" fmla="*/ 499 w 499"/>
                <a:gd name="T1" fmla="*/ 91 h 2495"/>
                <a:gd name="T2" fmla="*/ 136 w 499"/>
                <a:gd name="T3" fmla="*/ 1043 h 2495"/>
                <a:gd name="T4" fmla="*/ 136 w 499"/>
                <a:gd name="T5" fmla="*/ 1225 h 2495"/>
                <a:gd name="T6" fmla="*/ 499 w 499"/>
                <a:gd name="T7" fmla="*/ 2359 h 2495"/>
                <a:gd name="T8" fmla="*/ 499 w 499"/>
                <a:gd name="T9" fmla="*/ 2449 h 2495"/>
                <a:gd name="T10" fmla="*/ 408 w 499"/>
                <a:gd name="T11" fmla="*/ 2495 h 2495"/>
                <a:gd name="T12" fmla="*/ 317 w 499"/>
                <a:gd name="T13" fmla="*/ 2495 h 2495"/>
                <a:gd name="T14" fmla="*/ 272 w 499"/>
                <a:gd name="T15" fmla="*/ 2449 h 2495"/>
                <a:gd name="T16" fmla="*/ 0 w 499"/>
                <a:gd name="T17" fmla="*/ 1270 h 2495"/>
                <a:gd name="T18" fmla="*/ 0 w 499"/>
                <a:gd name="T19" fmla="*/ 1043 h 2495"/>
                <a:gd name="T20" fmla="*/ 0 w 499"/>
                <a:gd name="T21" fmla="*/ 952 h 2495"/>
                <a:gd name="T22" fmla="*/ 363 w 499"/>
                <a:gd name="T23" fmla="*/ 91 h 2495"/>
                <a:gd name="T24" fmla="*/ 499 w 499"/>
                <a:gd name="T25" fmla="*/ 0 h 2495"/>
                <a:gd name="T26" fmla="*/ 499 w 499"/>
                <a:gd name="T27" fmla="*/ 91 h 2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9" h="2495">
                  <a:moveTo>
                    <a:pt x="499" y="91"/>
                  </a:moveTo>
                  <a:lnTo>
                    <a:pt x="136" y="1043"/>
                  </a:lnTo>
                  <a:lnTo>
                    <a:pt x="136" y="1225"/>
                  </a:lnTo>
                  <a:lnTo>
                    <a:pt x="499" y="2359"/>
                  </a:lnTo>
                  <a:lnTo>
                    <a:pt x="499" y="2449"/>
                  </a:lnTo>
                  <a:lnTo>
                    <a:pt x="408" y="2495"/>
                  </a:lnTo>
                  <a:lnTo>
                    <a:pt x="317" y="2495"/>
                  </a:lnTo>
                  <a:lnTo>
                    <a:pt x="272" y="2449"/>
                  </a:lnTo>
                  <a:lnTo>
                    <a:pt x="0" y="1270"/>
                  </a:lnTo>
                  <a:lnTo>
                    <a:pt x="0" y="1043"/>
                  </a:lnTo>
                  <a:lnTo>
                    <a:pt x="0" y="952"/>
                  </a:lnTo>
                  <a:lnTo>
                    <a:pt x="363" y="91"/>
                  </a:lnTo>
                  <a:lnTo>
                    <a:pt x="499" y="0"/>
                  </a:lnTo>
                  <a:lnTo>
                    <a:pt x="499" y="91"/>
                  </a:lnTo>
                  <a:close/>
                </a:path>
              </a:pathLst>
            </a:cu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auto">
                <a:spcBef>
                  <a:spcPts val="0"/>
                </a:spcBef>
                <a:spcAft>
                  <a:spcPts val="0"/>
                </a:spcAft>
                <a:defRPr/>
              </a:pPr>
              <a:endParaRPr lang="en-US">
                <a:latin typeface="+mn-lt"/>
                <a:ea typeface="+mn-ea"/>
                <a:cs typeface="+mn-cs"/>
              </a:endParaRPr>
            </a:p>
          </p:txBody>
        </p:sp>
        <p:sp>
          <p:nvSpPr>
            <p:cNvPr id="18451" name="Freeform 23"/>
            <p:cNvSpPr>
              <a:spLocks/>
            </p:cNvSpPr>
            <p:nvPr/>
          </p:nvSpPr>
          <p:spPr bwMode="auto">
            <a:xfrm>
              <a:off x="5105400" y="5013325"/>
              <a:ext cx="184150" cy="285750"/>
            </a:xfrm>
            <a:custGeom>
              <a:avLst/>
              <a:gdLst>
                <a:gd name="T0" fmla="*/ 176410938 w 116"/>
                <a:gd name="T1" fmla="*/ 0 h 180"/>
                <a:gd name="T2" fmla="*/ 292338125 w 116"/>
                <a:gd name="T3" fmla="*/ 40322500 h 180"/>
                <a:gd name="T4" fmla="*/ 136088438 w 116"/>
                <a:gd name="T5" fmla="*/ 453628125 h 180"/>
                <a:gd name="T6" fmla="*/ 0 w 116"/>
                <a:gd name="T7" fmla="*/ 388104063 h 180"/>
                <a:gd name="T8" fmla="*/ 176410938 w 116"/>
                <a:gd name="T9" fmla="*/ 0 h 1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 h="180">
                  <a:moveTo>
                    <a:pt x="70" y="0"/>
                  </a:moveTo>
                  <a:lnTo>
                    <a:pt x="116" y="16"/>
                  </a:lnTo>
                  <a:lnTo>
                    <a:pt x="54" y="180"/>
                  </a:lnTo>
                  <a:lnTo>
                    <a:pt x="0" y="154"/>
                  </a:lnTo>
                  <a:lnTo>
                    <a:pt x="70" y="0"/>
                  </a:lnTo>
                  <a:close/>
                </a:path>
              </a:pathLst>
            </a:custGeom>
            <a:solidFill>
              <a:srgbClr val="008000"/>
            </a:solidFill>
            <a:ln w="9525">
              <a:solidFill>
                <a:schemeClr val="tx1"/>
              </a:solidFill>
              <a:round/>
              <a:headEnd/>
              <a:tailEnd/>
            </a:ln>
          </p:spPr>
          <p:txBody>
            <a:bodyPr/>
            <a:lstStyle/>
            <a:p>
              <a:endParaRPr lang="zh-CN" altLang="en-US"/>
            </a:p>
          </p:txBody>
        </p:sp>
        <p:sp>
          <p:nvSpPr>
            <p:cNvPr id="18452" name="Freeform 24"/>
            <p:cNvSpPr>
              <a:spLocks/>
            </p:cNvSpPr>
            <p:nvPr/>
          </p:nvSpPr>
          <p:spPr bwMode="auto">
            <a:xfrm>
              <a:off x="5168900" y="6067425"/>
              <a:ext cx="193675" cy="282575"/>
            </a:xfrm>
            <a:custGeom>
              <a:avLst/>
              <a:gdLst>
                <a:gd name="T0" fmla="*/ 0 w 122"/>
                <a:gd name="T1" fmla="*/ 50403125 h 178"/>
                <a:gd name="T2" fmla="*/ 211693125 w 122"/>
                <a:gd name="T3" fmla="*/ 0 h 178"/>
                <a:gd name="T4" fmla="*/ 307459063 w 122"/>
                <a:gd name="T5" fmla="*/ 322580000 h 178"/>
                <a:gd name="T6" fmla="*/ 297378438 w 122"/>
                <a:gd name="T7" fmla="*/ 398184688 h 178"/>
                <a:gd name="T8" fmla="*/ 196572188 w 122"/>
                <a:gd name="T9" fmla="*/ 448587813 h 178"/>
                <a:gd name="T10" fmla="*/ 126007813 w 122"/>
                <a:gd name="T11" fmla="*/ 443547500 h 178"/>
                <a:gd name="T12" fmla="*/ 85685313 w 122"/>
                <a:gd name="T13" fmla="*/ 403225000 h 178"/>
                <a:gd name="T14" fmla="*/ 0 w 122"/>
                <a:gd name="T15" fmla="*/ 50403125 h 1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2" h="178">
                  <a:moveTo>
                    <a:pt x="0" y="20"/>
                  </a:moveTo>
                  <a:lnTo>
                    <a:pt x="84" y="0"/>
                  </a:lnTo>
                  <a:lnTo>
                    <a:pt x="122" y="128"/>
                  </a:lnTo>
                  <a:lnTo>
                    <a:pt x="118" y="158"/>
                  </a:lnTo>
                  <a:lnTo>
                    <a:pt x="78" y="178"/>
                  </a:lnTo>
                  <a:lnTo>
                    <a:pt x="50" y="176"/>
                  </a:lnTo>
                  <a:lnTo>
                    <a:pt x="34" y="160"/>
                  </a:lnTo>
                  <a:lnTo>
                    <a:pt x="0" y="20"/>
                  </a:lnTo>
                  <a:close/>
                </a:path>
              </a:pathLst>
            </a:custGeom>
            <a:solidFill>
              <a:srgbClr val="008000"/>
            </a:solidFill>
            <a:ln w="9525">
              <a:solidFill>
                <a:schemeClr val="tx1"/>
              </a:solidFill>
              <a:round/>
              <a:headEnd/>
              <a:tailEnd/>
            </a:ln>
          </p:spPr>
          <p:txBody>
            <a:bodyPr/>
            <a:lstStyle/>
            <a:p>
              <a:endParaRPr lang="zh-CN" altLang="en-US"/>
            </a:p>
          </p:txBody>
        </p:sp>
        <p:sp>
          <p:nvSpPr>
            <p:cNvPr id="166937" name="Line 25"/>
            <p:cNvSpPr>
              <a:spLocks noChangeShapeType="1"/>
            </p:cNvSpPr>
            <p:nvPr/>
          </p:nvSpPr>
          <p:spPr bwMode="auto">
            <a:xfrm>
              <a:off x="4716311" y="1126169"/>
              <a:ext cx="1008979" cy="0"/>
            </a:xfrm>
            <a:prstGeom prst="line">
              <a:avLst/>
            </a:prstGeom>
            <a:noFill/>
            <a:ln w="3810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auto">
                <a:spcBef>
                  <a:spcPts val="0"/>
                </a:spcBef>
                <a:spcAft>
                  <a:spcPts val="0"/>
                </a:spcAft>
                <a:defRPr/>
              </a:pPr>
              <a:endParaRPr lang="en-US">
                <a:ln>
                  <a:solidFill>
                    <a:srgbClr val="000000"/>
                  </a:solidFill>
                </a:ln>
                <a:latin typeface="+mn-lt"/>
                <a:ea typeface="+mn-ea"/>
                <a:cs typeface="+mn-cs"/>
              </a:endParaRPr>
            </a:p>
          </p:txBody>
        </p:sp>
        <p:sp>
          <p:nvSpPr>
            <p:cNvPr id="166938" name="Line 26"/>
            <p:cNvSpPr>
              <a:spLocks noChangeShapeType="1"/>
            </p:cNvSpPr>
            <p:nvPr/>
          </p:nvSpPr>
          <p:spPr bwMode="auto">
            <a:xfrm>
              <a:off x="3779008" y="3501199"/>
              <a:ext cx="1008979" cy="0"/>
            </a:xfrm>
            <a:prstGeom prst="line">
              <a:avLst/>
            </a:prstGeom>
            <a:noFill/>
            <a:ln w="3810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auto">
                <a:spcBef>
                  <a:spcPts val="0"/>
                </a:spcBef>
                <a:spcAft>
                  <a:spcPts val="0"/>
                </a:spcAft>
                <a:defRPr/>
              </a:pPr>
              <a:endParaRPr lang="en-US">
                <a:ln>
                  <a:solidFill>
                    <a:srgbClr val="000000"/>
                  </a:solidFill>
                </a:ln>
                <a:latin typeface="+mn-lt"/>
                <a:ea typeface="+mn-ea"/>
                <a:cs typeface="+mn-cs"/>
              </a:endParaRPr>
            </a:p>
          </p:txBody>
        </p:sp>
        <p:sp>
          <p:nvSpPr>
            <p:cNvPr id="166939" name="Line 27"/>
            <p:cNvSpPr>
              <a:spLocks noChangeShapeType="1"/>
            </p:cNvSpPr>
            <p:nvPr/>
          </p:nvSpPr>
          <p:spPr bwMode="auto">
            <a:xfrm rot="-5400000">
              <a:off x="4422078" y="1911106"/>
              <a:ext cx="1595608" cy="0"/>
            </a:xfrm>
            <a:prstGeom prst="line">
              <a:avLst/>
            </a:prstGeom>
            <a:noFill/>
            <a:ln w="3810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auto">
                <a:spcBef>
                  <a:spcPts val="0"/>
                </a:spcBef>
                <a:spcAft>
                  <a:spcPts val="0"/>
                </a:spcAft>
                <a:defRPr/>
              </a:pPr>
              <a:endParaRPr lang="en-US">
                <a:ln>
                  <a:solidFill>
                    <a:srgbClr val="000000"/>
                  </a:solidFill>
                </a:ln>
                <a:latin typeface="+mn-lt"/>
                <a:ea typeface="+mn-ea"/>
                <a:cs typeface="+mn-cs"/>
              </a:endParaRPr>
            </a:p>
          </p:txBody>
        </p:sp>
        <p:grpSp>
          <p:nvGrpSpPr>
            <p:cNvPr id="18456" name="Group 28"/>
            <p:cNvGrpSpPr>
              <a:grpSpLocks/>
            </p:cNvGrpSpPr>
            <p:nvPr/>
          </p:nvGrpSpPr>
          <p:grpSpPr bwMode="auto">
            <a:xfrm flipV="1">
              <a:off x="3708400" y="3500438"/>
              <a:ext cx="1008063" cy="1595437"/>
              <a:chOff x="2835" y="2244"/>
              <a:chExt cx="635" cy="1005"/>
            </a:xfrm>
          </p:grpSpPr>
          <p:sp>
            <p:nvSpPr>
              <p:cNvPr id="166941" name="Line 29"/>
              <p:cNvSpPr>
                <a:spLocks noChangeShapeType="1"/>
              </p:cNvSpPr>
              <p:nvPr/>
            </p:nvSpPr>
            <p:spPr bwMode="auto">
              <a:xfrm>
                <a:off x="2835" y="2254"/>
                <a:ext cx="633" cy="0"/>
              </a:xfrm>
              <a:prstGeom prst="line">
                <a:avLst/>
              </a:prstGeom>
              <a:noFill/>
              <a:ln w="3810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auto">
                  <a:spcBef>
                    <a:spcPts val="0"/>
                  </a:spcBef>
                  <a:spcAft>
                    <a:spcPts val="0"/>
                  </a:spcAft>
                  <a:defRPr/>
                </a:pPr>
                <a:endParaRPr lang="en-US">
                  <a:ln>
                    <a:solidFill>
                      <a:srgbClr val="000000"/>
                    </a:solidFill>
                  </a:ln>
                  <a:latin typeface="+mn-lt"/>
                  <a:ea typeface="+mn-ea"/>
                  <a:cs typeface="+mn-cs"/>
                </a:endParaRPr>
              </a:p>
            </p:txBody>
          </p:sp>
          <p:sp>
            <p:nvSpPr>
              <p:cNvPr id="166942" name="Line 30"/>
              <p:cNvSpPr>
                <a:spLocks noChangeShapeType="1"/>
              </p:cNvSpPr>
              <p:nvPr/>
            </p:nvSpPr>
            <p:spPr bwMode="auto">
              <a:xfrm rot="-5400000">
                <a:off x="2651" y="2747"/>
                <a:ext cx="1003" cy="0"/>
              </a:xfrm>
              <a:prstGeom prst="line">
                <a:avLst/>
              </a:prstGeom>
              <a:noFill/>
              <a:ln w="3810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auto">
                  <a:spcBef>
                    <a:spcPts val="0"/>
                  </a:spcBef>
                  <a:spcAft>
                    <a:spcPts val="0"/>
                  </a:spcAft>
                  <a:defRPr/>
                </a:pPr>
                <a:endParaRPr lang="en-US">
                  <a:ln>
                    <a:solidFill>
                      <a:srgbClr val="000000"/>
                    </a:solidFill>
                  </a:ln>
                  <a:latin typeface="+mn-lt"/>
                  <a:ea typeface="+mn-ea"/>
                  <a:cs typeface="+mn-cs"/>
                </a:endParaRPr>
              </a:p>
            </p:txBody>
          </p:sp>
        </p:grpSp>
      </p:grpSp>
      <p:sp>
        <p:nvSpPr>
          <p:cNvPr id="18434" name="Title 2"/>
          <p:cNvSpPr>
            <a:spLocks noGrp="1"/>
          </p:cNvSpPr>
          <p:nvPr>
            <p:ph type="title"/>
          </p:nvPr>
        </p:nvSpPr>
        <p:spPr>
          <a:xfrm>
            <a:off x="457200" y="-47625"/>
            <a:ext cx="8229600" cy="1143000"/>
          </a:xfrm>
        </p:spPr>
        <p:txBody>
          <a:bodyPr/>
          <a:lstStyle/>
          <a:p>
            <a:r>
              <a:rPr lang="en-US" altLang="zh-CN">
                <a:latin typeface="Helvetica Light" charset="0"/>
                <a:ea typeface="ヒラギノ角ゴ ProN W3" charset="0"/>
                <a:cs typeface="ヒラギノ角ゴ ProN W3" charset="0"/>
              </a:rPr>
              <a:t>Recombination</a:t>
            </a:r>
          </a:p>
        </p:txBody>
      </p:sp>
    </p:spTree>
    <p:extLst>
      <p:ext uri="{BB962C8B-B14F-4D97-AF65-F5344CB8AC3E}">
        <p14:creationId xmlns:p14="http://schemas.microsoft.com/office/powerpoint/2010/main" val="128210020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p:txBody>
          <a:bodyPr/>
          <a:lstStyle/>
          <a:p>
            <a:r>
              <a:rPr lang="en-US" altLang="zh-CN">
                <a:latin typeface="Calibri" charset="0"/>
              </a:rPr>
              <a:t>Recombination</a:t>
            </a:r>
          </a:p>
        </p:txBody>
      </p:sp>
      <p:sp>
        <p:nvSpPr>
          <p:cNvPr id="34819" name="Oval 3"/>
          <p:cNvSpPr>
            <a:spLocks/>
          </p:cNvSpPr>
          <p:nvPr/>
        </p:nvSpPr>
        <p:spPr bwMode="auto">
          <a:xfrm>
            <a:off x="3743325" y="3605213"/>
            <a:ext cx="428625" cy="430212"/>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20" name="Oval 4"/>
          <p:cNvSpPr>
            <a:spLocks/>
          </p:cNvSpPr>
          <p:nvPr/>
        </p:nvSpPr>
        <p:spPr bwMode="auto">
          <a:xfrm>
            <a:off x="5173663" y="3605213"/>
            <a:ext cx="430212" cy="430212"/>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21" name="Oval 5"/>
          <p:cNvSpPr>
            <a:spLocks/>
          </p:cNvSpPr>
          <p:nvPr/>
        </p:nvSpPr>
        <p:spPr bwMode="auto">
          <a:xfrm>
            <a:off x="3743325" y="4672013"/>
            <a:ext cx="428625"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22" name="Oval 6"/>
          <p:cNvSpPr>
            <a:spLocks/>
          </p:cNvSpPr>
          <p:nvPr/>
        </p:nvSpPr>
        <p:spPr bwMode="auto">
          <a:xfrm>
            <a:off x="5173663" y="4672013"/>
            <a:ext cx="430212"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34823" name="AutoShape 7"/>
          <p:cNvCxnSpPr>
            <a:cxnSpLocks noChangeShapeType="1"/>
            <a:stCxn id="34819" idx="4"/>
            <a:endCxn id="34821" idx="0"/>
          </p:cNvCxnSpPr>
          <p:nvPr/>
        </p:nvCxnSpPr>
        <p:spPr bwMode="auto">
          <a:xfrm>
            <a:off x="3957638" y="4035425"/>
            <a:ext cx="0" cy="636588"/>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4824" name="AutoShape 8"/>
          <p:cNvCxnSpPr>
            <a:cxnSpLocks noChangeShapeType="1"/>
            <a:stCxn id="34820" idx="4"/>
            <a:endCxn id="34822" idx="0"/>
          </p:cNvCxnSpPr>
          <p:nvPr/>
        </p:nvCxnSpPr>
        <p:spPr bwMode="auto">
          <a:xfrm>
            <a:off x="5387975" y="4035425"/>
            <a:ext cx="0" cy="636588"/>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34825" name="Oval 9"/>
          <p:cNvSpPr>
            <a:spLocks/>
          </p:cNvSpPr>
          <p:nvPr/>
        </p:nvSpPr>
        <p:spPr bwMode="auto">
          <a:xfrm>
            <a:off x="6494463" y="3667125"/>
            <a:ext cx="428625"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26" name="Oval 10"/>
          <p:cNvSpPr>
            <a:spLocks/>
          </p:cNvSpPr>
          <p:nvPr/>
        </p:nvSpPr>
        <p:spPr bwMode="auto">
          <a:xfrm>
            <a:off x="5173663" y="2517775"/>
            <a:ext cx="427037"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34827" name="AutoShape 11"/>
          <p:cNvCxnSpPr>
            <a:cxnSpLocks noChangeShapeType="1"/>
            <a:stCxn id="34826" idx="4"/>
            <a:endCxn id="34820" idx="0"/>
          </p:cNvCxnSpPr>
          <p:nvPr/>
        </p:nvCxnSpPr>
        <p:spPr bwMode="auto">
          <a:xfrm>
            <a:off x="5386388" y="2946400"/>
            <a:ext cx="1587" cy="658813"/>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4828" name="AutoShape 12"/>
          <p:cNvCxnSpPr>
            <a:cxnSpLocks noChangeShapeType="1"/>
            <a:stCxn id="34825" idx="3"/>
            <a:endCxn id="34822" idx="7"/>
          </p:cNvCxnSpPr>
          <p:nvPr/>
        </p:nvCxnSpPr>
        <p:spPr bwMode="auto">
          <a:xfrm flipH="1">
            <a:off x="5540375" y="4033838"/>
            <a:ext cx="1016000" cy="700087"/>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34831" name="Oval 15"/>
          <p:cNvSpPr>
            <a:spLocks/>
          </p:cNvSpPr>
          <p:nvPr/>
        </p:nvSpPr>
        <p:spPr bwMode="auto">
          <a:xfrm>
            <a:off x="6627813" y="2517775"/>
            <a:ext cx="427037"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32" name="Oval 16"/>
          <p:cNvSpPr>
            <a:spLocks/>
          </p:cNvSpPr>
          <p:nvPr/>
        </p:nvSpPr>
        <p:spPr bwMode="auto">
          <a:xfrm>
            <a:off x="7464425" y="2517775"/>
            <a:ext cx="428625"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34833" name="AutoShape 17"/>
          <p:cNvCxnSpPr>
            <a:cxnSpLocks noChangeShapeType="1"/>
          </p:cNvCxnSpPr>
          <p:nvPr/>
        </p:nvCxnSpPr>
        <p:spPr bwMode="auto">
          <a:xfrm>
            <a:off x="3078163" y="3971925"/>
            <a:ext cx="736600" cy="741363"/>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4835" name="AutoShape 19"/>
          <p:cNvCxnSpPr>
            <a:cxnSpLocks noChangeShapeType="1"/>
            <a:stCxn id="34832" idx="3"/>
            <a:endCxn id="34825" idx="7"/>
          </p:cNvCxnSpPr>
          <p:nvPr/>
        </p:nvCxnSpPr>
        <p:spPr bwMode="auto">
          <a:xfrm flipH="1">
            <a:off x="6859588" y="2884488"/>
            <a:ext cx="666750" cy="847725"/>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4836" name="AutoShape 20"/>
          <p:cNvCxnSpPr>
            <a:cxnSpLocks noChangeShapeType="1"/>
            <a:stCxn id="34831" idx="4"/>
            <a:endCxn id="34825" idx="0"/>
          </p:cNvCxnSpPr>
          <p:nvPr/>
        </p:nvCxnSpPr>
        <p:spPr bwMode="auto">
          <a:xfrm flipH="1">
            <a:off x="6708775" y="2946400"/>
            <a:ext cx="133350" cy="720725"/>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34837" name="Oval 21"/>
          <p:cNvSpPr>
            <a:spLocks/>
          </p:cNvSpPr>
          <p:nvPr/>
        </p:nvSpPr>
        <p:spPr bwMode="auto">
          <a:xfrm>
            <a:off x="3471863" y="2522538"/>
            <a:ext cx="428625"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34838" name="AutoShape 22"/>
          <p:cNvCxnSpPr>
            <a:cxnSpLocks noChangeShapeType="1"/>
            <a:stCxn id="34837" idx="4"/>
            <a:endCxn id="34819" idx="1"/>
          </p:cNvCxnSpPr>
          <p:nvPr/>
        </p:nvCxnSpPr>
        <p:spPr bwMode="auto">
          <a:xfrm>
            <a:off x="3686175" y="2951163"/>
            <a:ext cx="120650" cy="715962"/>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4839" name="AutoShape 23"/>
          <p:cNvCxnSpPr>
            <a:cxnSpLocks noChangeShapeType="1"/>
          </p:cNvCxnSpPr>
          <p:nvPr/>
        </p:nvCxnSpPr>
        <p:spPr bwMode="auto">
          <a:xfrm>
            <a:off x="2166938" y="2917825"/>
            <a:ext cx="349250" cy="803275"/>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34842" name="Oval 26"/>
          <p:cNvSpPr>
            <a:spLocks/>
          </p:cNvSpPr>
          <p:nvPr/>
        </p:nvSpPr>
        <p:spPr bwMode="auto">
          <a:xfrm>
            <a:off x="4254500" y="2530475"/>
            <a:ext cx="428625"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28" name="AutoShape 22"/>
          <p:cNvCxnSpPr>
            <a:cxnSpLocks noChangeShapeType="1"/>
            <a:stCxn id="34842" idx="4"/>
            <a:endCxn id="34819" idx="7"/>
          </p:cNvCxnSpPr>
          <p:nvPr/>
        </p:nvCxnSpPr>
        <p:spPr bwMode="auto">
          <a:xfrm flipH="1">
            <a:off x="4110038" y="2959100"/>
            <a:ext cx="358775" cy="708025"/>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3" name="AutoShape 22"/>
          <p:cNvCxnSpPr>
            <a:cxnSpLocks noChangeShapeType="1"/>
          </p:cNvCxnSpPr>
          <p:nvPr/>
        </p:nvCxnSpPr>
        <p:spPr bwMode="auto">
          <a:xfrm>
            <a:off x="2921000" y="2928938"/>
            <a:ext cx="31750" cy="652462"/>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37" name="Oval 10"/>
          <p:cNvSpPr>
            <a:spLocks/>
          </p:cNvSpPr>
          <p:nvPr/>
        </p:nvSpPr>
        <p:spPr bwMode="auto">
          <a:xfrm>
            <a:off x="5735638" y="2517775"/>
            <a:ext cx="428625"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44" name="AutoShape 11"/>
          <p:cNvCxnSpPr>
            <a:cxnSpLocks noChangeShapeType="1"/>
            <a:stCxn id="37" idx="4"/>
            <a:endCxn id="34820" idx="7"/>
          </p:cNvCxnSpPr>
          <p:nvPr/>
        </p:nvCxnSpPr>
        <p:spPr bwMode="auto">
          <a:xfrm flipH="1">
            <a:off x="5540375" y="2946400"/>
            <a:ext cx="409575" cy="720725"/>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2" name="Rectangle 1"/>
          <p:cNvSpPr/>
          <p:nvPr/>
        </p:nvSpPr>
        <p:spPr bwMode="auto">
          <a:xfrm>
            <a:off x="1685925" y="2517775"/>
            <a:ext cx="685800" cy="68263"/>
          </a:xfrm>
          <a:prstGeom prst="rect">
            <a:avLst/>
          </a:prstGeom>
          <a:solidFill>
            <a:schemeClr val="bg1">
              <a:lumMod val="50000"/>
            </a:schemeClr>
          </a:solidFill>
          <a:ln>
            <a:noFill/>
          </a:ln>
          <a:effectLst/>
        </p:spPr>
        <p:txBody>
          <a:bodyPr lIns="64261" tIns="32130" rIns="64261" bIns="32130"/>
          <a:lstStyle/>
          <a:p>
            <a:pPr algn="ctr" defTabSz="641350"/>
            <a:endParaRPr lang="zh-CN" altLang="en-US" sz="2500">
              <a:solidFill>
                <a:srgbClr val="000000"/>
              </a:solidFill>
              <a:sym typeface="Helvetica Light" charset="0"/>
            </a:endParaRPr>
          </a:p>
        </p:txBody>
      </p:sp>
      <p:sp>
        <p:nvSpPr>
          <p:cNvPr id="32" name="Rectangle 31"/>
          <p:cNvSpPr/>
          <p:nvPr/>
        </p:nvSpPr>
        <p:spPr bwMode="auto">
          <a:xfrm>
            <a:off x="1685925" y="2724150"/>
            <a:ext cx="685800" cy="68263"/>
          </a:xfrm>
          <a:prstGeom prst="rect">
            <a:avLst/>
          </a:prstGeom>
          <a:solidFill>
            <a:srgbClr val="095BC4"/>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20507" name="Rectangle 34"/>
          <p:cNvSpPr>
            <a:spLocks noChangeArrowheads="1"/>
          </p:cNvSpPr>
          <p:nvPr/>
        </p:nvSpPr>
        <p:spPr bwMode="auto">
          <a:xfrm>
            <a:off x="2646363" y="2517775"/>
            <a:ext cx="687387" cy="68263"/>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20508" name="Rectangle 35"/>
          <p:cNvSpPr>
            <a:spLocks noChangeArrowheads="1"/>
          </p:cNvSpPr>
          <p:nvPr/>
        </p:nvSpPr>
        <p:spPr bwMode="auto">
          <a:xfrm>
            <a:off x="2646363" y="2724150"/>
            <a:ext cx="687387" cy="6826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38" name="Rectangle 37"/>
          <p:cNvSpPr/>
          <p:nvPr/>
        </p:nvSpPr>
        <p:spPr bwMode="auto">
          <a:xfrm>
            <a:off x="2646363" y="3833813"/>
            <a:ext cx="660400" cy="50800"/>
          </a:xfrm>
          <a:prstGeom prst="rect">
            <a:avLst/>
          </a:prstGeom>
          <a:solidFill>
            <a:srgbClr val="095BC4"/>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20510" name="Rectangle 38"/>
          <p:cNvSpPr>
            <a:spLocks noChangeArrowheads="1"/>
          </p:cNvSpPr>
          <p:nvPr/>
        </p:nvSpPr>
        <p:spPr bwMode="auto">
          <a:xfrm>
            <a:off x="2646363" y="3630613"/>
            <a:ext cx="660400" cy="5238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261" tIns="32130" rIns="64261" bIns="32130"/>
          <a:lstStyle/>
          <a:p>
            <a:pPr algn="ctr" defTabSz="641350"/>
            <a:endParaRPr lang="zh-CN" altLang="en-US" sz="2500">
              <a:solidFill>
                <a:srgbClr val="000000"/>
              </a:solidFill>
              <a:sym typeface="Helvetica Light" charset="0"/>
            </a:endParaRPr>
          </a:p>
        </p:txBody>
      </p:sp>
    </p:spTree>
    <p:extLst>
      <p:ext uri="{BB962C8B-B14F-4D97-AF65-F5344CB8AC3E}">
        <p14:creationId xmlns:p14="http://schemas.microsoft.com/office/powerpoint/2010/main" val="262372202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p:txBody>
          <a:bodyPr/>
          <a:lstStyle/>
          <a:p>
            <a:r>
              <a:rPr lang="en-US" altLang="zh-CN">
                <a:latin typeface="Calibri" charset="0"/>
              </a:rPr>
              <a:t>Recombination</a:t>
            </a:r>
          </a:p>
        </p:txBody>
      </p:sp>
      <p:sp>
        <p:nvSpPr>
          <p:cNvPr id="34819" name="Oval 3"/>
          <p:cNvSpPr>
            <a:spLocks/>
          </p:cNvSpPr>
          <p:nvPr/>
        </p:nvSpPr>
        <p:spPr bwMode="auto">
          <a:xfrm>
            <a:off x="3743325" y="3605213"/>
            <a:ext cx="428625" cy="430212"/>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20" name="Oval 4"/>
          <p:cNvSpPr>
            <a:spLocks/>
          </p:cNvSpPr>
          <p:nvPr/>
        </p:nvSpPr>
        <p:spPr bwMode="auto">
          <a:xfrm>
            <a:off x="5173663" y="3605213"/>
            <a:ext cx="430212" cy="430212"/>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21" name="Oval 5"/>
          <p:cNvSpPr>
            <a:spLocks/>
          </p:cNvSpPr>
          <p:nvPr/>
        </p:nvSpPr>
        <p:spPr bwMode="auto">
          <a:xfrm>
            <a:off x="3743325" y="4672013"/>
            <a:ext cx="428625"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22" name="Oval 6"/>
          <p:cNvSpPr>
            <a:spLocks/>
          </p:cNvSpPr>
          <p:nvPr/>
        </p:nvSpPr>
        <p:spPr bwMode="auto">
          <a:xfrm>
            <a:off x="5173663" y="4672013"/>
            <a:ext cx="430212"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34823" name="AutoShape 7"/>
          <p:cNvCxnSpPr>
            <a:cxnSpLocks noChangeShapeType="1"/>
            <a:stCxn id="34819" idx="4"/>
            <a:endCxn id="34821" idx="0"/>
          </p:cNvCxnSpPr>
          <p:nvPr/>
        </p:nvCxnSpPr>
        <p:spPr bwMode="auto">
          <a:xfrm>
            <a:off x="3957638" y="4035425"/>
            <a:ext cx="0" cy="636588"/>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4824" name="AutoShape 8"/>
          <p:cNvCxnSpPr>
            <a:cxnSpLocks noChangeShapeType="1"/>
            <a:stCxn id="34820" idx="4"/>
            <a:endCxn id="34822" idx="0"/>
          </p:cNvCxnSpPr>
          <p:nvPr/>
        </p:nvCxnSpPr>
        <p:spPr bwMode="auto">
          <a:xfrm>
            <a:off x="5387975" y="4035425"/>
            <a:ext cx="0" cy="636588"/>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34825" name="Oval 9"/>
          <p:cNvSpPr>
            <a:spLocks/>
          </p:cNvSpPr>
          <p:nvPr/>
        </p:nvSpPr>
        <p:spPr bwMode="auto">
          <a:xfrm>
            <a:off x="6494463" y="3667125"/>
            <a:ext cx="428625"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26" name="Oval 10"/>
          <p:cNvSpPr>
            <a:spLocks/>
          </p:cNvSpPr>
          <p:nvPr/>
        </p:nvSpPr>
        <p:spPr bwMode="auto">
          <a:xfrm>
            <a:off x="5173663" y="2517775"/>
            <a:ext cx="427037"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34827" name="AutoShape 11"/>
          <p:cNvCxnSpPr>
            <a:cxnSpLocks noChangeShapeType="1"/>
            <a:stCxn id="34826" idx="4"/>
            <a:endCxn id="34820" idx="0"/>
          </p:cNvCxnSpPr>
          <p:nvPr/>
        </p:nvCxnSpPr>
        <p:spPr bwMode="auto">
          <a:xfrm>
            <a:off x="5386388" y="2946400"/>
            <a:ext cx="1587" cy="658813"/>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4828" name="AutoShape 12"/>
          <p:cNvCxnSpPr>
            <a:cxnSpLocks noChangeShapeType="1"/>
            <a:stCxn id="34825" idx="3"/>
            <a:endCxn id="34822" idx="7"/>
          </p:cNvCxnSpPr>
          <p:nvPr/>
        </p:nvCxnSpPr>
        <p:spPr bwMode="auto">
          <a:xfrm flipH="1">
            <a:off x="5540375" y="4033838"/>
            <a:ext cx="1016000" cy="700087"/>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34831" name="Oval 15"/>
          <p:cNvSpPr>
            <a:spLocks/>
          </p:cNvSpPr>
          <p:nvPr/>
        </p:nvSpPr>
        <p:spPr bwMode="auto">
          <a:xfrm>
            <a:off x="6627813" y="2517775"/>
            <a:ext cx="427037"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32" name="Oval 16"/>
          <p:cNvSpPr>
            <a:spLocks/>
          </p:cNvSpPr>
          <p:nvPr/>
        </p:nvSpPr>
        <p:spPr bwMode="auto">
          <a:xfrm>
            <a:off x="7464425" y="2517775"/>
            <a:ext cx="428625"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34833" name="AutoShape 17"/>
          <p:cNvCxnSpPr>
            <a:cxnSpLocks noChangeShapeType="1"/>
          </p:cNvCxnSpPr>
          <p:nvPr/>
        </p:nvCxnSpPr>
        <p:spPr bwMode="auto">
          <a:xfrm>
            <a:off x="3078163" y="3971925"/>
            <a:ext cx="736600" cy="741363"/>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4835" name="AutoShape 19"/>
          <p:cNvCxnSpPr>
            <a:cxnSpLocks noChangeShapeType="1"/>
            <a:stCxn id="34832" idx="3"/>
            <a:endCxn id="34825" idx="7"/>
          </p:cNvCxnSpPr>
          <p:nvPr/>
        </p:nvCxnSpPr>
        <p:spPr bwMode="auto">
          <a:xfrm flipH="1">
            <a:off x="6859588" y="2884488"/>
            <a:ext cx="666750" cy="847725"/>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4836" name="AutoShape 20"/>
          <p:cNvCxnSpPr>
            <a:cxnSpLocks noChangeShapeType="1"/>
            <a:stCxn id="34831" idx="4"/>
            <a:endCxn id="34825" idx="0"/>
          </p:cNvCxnSpPr>
          <p:nvPr/>
        </p:nvCxnSpPr>
        <p:spPr bwMode="auto">
          <a:xfrm flipH="1">
            <a:off x="6708775" y="2946400"/>
            <a:ext cx="133350" cy="720725"/>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34837" name="Oval 21"/>
          <p:cNvSpPr>
            <a:spLocks/>
          </p:cNvSpPr>
          <p:nvPr/>
        </p:nvSpPr>
        <p:spPr bwMode="auto">
          <a:xfrm>
            <a:off x="3471863" y="2522538"/>
            <a:ext cx="428625"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34838" name="AutoShape 22"/>
          <p:cNvCxnSpPr>
            <a:cxnSpLocks noChangeShapeType="1"/>
            <a:stCxn id="34837" idx="4"/>
            <a:endCxn id="34819" idx="1"/>
          </p:cNvCxnSpPr>
          <p:nvPr/>
        </p:nvCxnSpPr>
        <p:spPr bwMode="auto">
          <a:xfrm>
            <a:off x="3686175" y="2951163"/>
            <a:ext cx="120650" cy="715962"/>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4839" name="AutoShape 23"/>
          <p:cNvCxnSpPr>
            <a:cxnSpLocks noChangeShapeType="1"/>
          </p:cNvCxnSpPr>
          <p:nvPr/>
        </p:nvCxnSpPr>
        <p:spPr bwMode="auto">
          <a:xfrm>
            <a:off x="2166938" y="2917825"/>
            <a:ext cx="349250" cy="803275"/>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34842" name="Oval 26"/>
          <p:cNvSpPr>
            <a:spLocks/>
          </p:cNvSpPr>
          <p:nvPr/>
        </p:nvSpPr>
        <p:spPr bwMode="auto">
          <a:xfrm>
            <a:off x="4254500" y="2530475"/>
            <a:ext cx="428625"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28" name="AutoShape 22"/>
          <p:cNvCxnSpPr>
            <a:cxnSpLocks noChangeShapeType="1"/>
            <a:stCxn id="34842" idx="4"/>
            <a:endCxn id="34819" idx="7"/>
          </p:cNvCxnSpPr>
          <p:nvPr/>
        </p:nvCxnSpPr>
        <p:spPr bwMode="auto">
          <a:xfrm flipH="1">
            <a:off x="4110038" y="2959100"/>
            <a:ext cx="358775" cy="708025"/>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3" name="AutoShape 22"/>
          <p:cNvCxnSpPr>
            <a:cxnSpLocks noChangeShapeType="1"/>
          </p:cNvCxnSpPr>
          <p:nvPr/>
        </p:nvCxnSpPr>
        <p:spPr bwMode="auto">
          <a:xfrm>
            <a:off x="2921000" y="2928938"/>
            <a:ext cx="31750" cy="652462"/>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37" name="Oval 10"/>
          <p:cNvSpPr>
            <a:spLocks/>
          </p:cNvSpPr>
          <p:nvPr/>
        </p:nvSpPr>
        <p:spPr bwMode="auto">
          <a:xfrm>
            <a:off x="5735638" y="2517775"/>
            <a:ext cx="428625"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44" name="AutoShape 11"/>
          <p:cNvCxnSpPr>
            <a:cxnSpLocks noChangeShapeType="1"/>
            <a:stCxn id="37" idx="4"/>
            <a:endCxn id="34820" idx="7"/>
          </p:cNvCxnSpPr>
          <p:nvPr/>
        </p:nvCxnSpPr>
        <p:spPr bwMode="auto">
          <a:xfrm flipH="1">
            <a:off x="5540375" y="2946400"/>
            <a:ext cx="409575" cy="720725"/>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2" name="Rectangle 1"/>
          <p:cNvSpPr/>
          <p:nvPr/>
        </p:nvSpPr>
        <p:spPr bwMode="auto">
          <a:xfrm>
            <a:off x="1685925" y="2517775"/>
            <a:ext cx="685800" cy="68263"/>
          </a:xfrm>
          <a:prstGeom prst="rect">
            <a:avLst/>
          </a:prstGeom>
          <a:solidFill>
            <a:schemeClr val="bg1">
              <a:lumMod val="50000"/>
            </a:schemeClr>
          </a:solidFill>
          <a:ln>
            <a:noFill/>
          </a:ln>
          <a:effectLst/>
        </p:spPr>
        <p:txBody>
          <a:bodyPr lIns="64261" tIns="32130" rIns="64261" bIns="32130"/>
          <a:lstStyle/>
          <a:p>
            <a:pPr algn="ctr" defTabSz="641350"/>
            <a:endParaRPr lang="zh-CN" altLang="en-US" sz="2500">
              <a:solidFill>
                <a:srgbClr val="000000"/>
              </a:solidFill>
              <a:sym typeface="Helvetica Light" charset="0"/>
            </a:endParaRPr>
          </a:p>
        </p:txBody>
      </p:sp>
      <p:sp>
        <p:nvSpPr>
          <p:cNvPr id="32" name="Rectangle 31"/>
          <p:cNvSpPr/>
          <p:nvPr/>
        </p:nvSpPr>
        <p:spPr bwMode="auto">
          <a:xfrm>
            <a:off x="1685925" y="2724150"/>
            <a:ext cx="685800" cy="68263"/>
          </a:xfrm>
          <a:prstGeom prst="rect">
            <a:avLst/>
          </a:prstGeom>
          <a:solidFill>
            <a:srgbClr val="095BC4"/>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21531" name="Rectangle 34"/>
          <p:cNvSpPr>
            <a:spLocks noChangeArrowheads="1"/>
          </p:cNvSpPr>
          <p:nvPr/>
        </p:nvSpPr>
        <p:spPr bwMode="auto">
          <a:xfrm>
            <a:off x="2646363" y="2517775"/>
            <a:ext cx="687387" cy="68263"/>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21532" name="Rectangle 35"/>
          <p:cNvSpPr>
            <a:spLocks noChangeArrowheads="1"/>
          </p:cNvSpPr>
          <p:nvPr/>
        </p:nvSpPr>
        <p:spPr bwMode="auto">
          <a:xfrm>
            <a:off x="2646363" y="2724150"/>
            <a:ext cx="687387" cy="6826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38" name="Rectangle 37"/>
          <p:cNvSpPr/>
          <p:nvPr/>
        </p:nvSpPr>
        <p:spPr bwMode="auto">
          <a:xfrm>
            <a:off x="2646363" y="3833813"/>
            <a:ext cx="660400" cy="50800"/>
          </a:xfrm>
          <a:prstGeom prst="rect">
            <a:avLst/>
          </a:prstGeom>
          <a:solidFill>
            <a:srgbClr val="095BC4"/>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21534" name="Rectangle 38"/>
          <p:cNvSpPr>
            <a:spLocks noChangeArrowheads="1"/>
          </p:cNvSpPr>
          <p:nvPr/>
        </p:nvSpPr>
        <p:spPr bwMode="auto">
          <a:xfrm>
            <a:off x="2646363" y="3630613"/>
            <a:ext cx="660400" cy="5238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34" name="Rectangle 33"/>
          <p:cNvSpPr/>
          <p:nvPr/>
        </p:nvSpPr>
        <p:spPr bwMode="auto">
          <a:xfrm>
            <a:off x="2041525" y="4300538"/>
            <a:ext cx="660400" cy="50800"/>
          </a:xfrm>
          <a:prstGeom prst="rect">
            <a:avLst/>
          </a:prstGeom>
          <a:solidFill>
            <a:srgbClr val="095BC4"/>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21536" name="Rectangle 38"/>
          <p:cNvSpPr>
            <a:spLocks noChangeArrowheads="1"/>
          </p:cNvSpPr>
          <p:nvPr/>
        </p:nvSpPr>
        <p:spPr bwMode="auto">
          <a:xfrm>
            <a:off x="2041525" y="4097338"/>
            <a:ext cx="660400" cy="5238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261" tIns="32130" rIns="64261" bIns="32130"/>
          <a:lstStyle/>
          <a:p>
            <a:pPr algn="ctr" defTabSz="641350"/>
            <a:endParaRPr lang="zh-CN" altLang="en-US" sz="2500">
              <a:solidFill>
                <a:srgbClr val="000000"/>
              </a:solidFill>
              <a:sym typeface="Helvetica Light" charset="0"/>
            </a:endParaRPr>
          </a:p>
        </p:txBody>
      </p:sp>
    </p:spTree>
    <p:extLst>
      <p:ext uri="{BB962C8B-B14F-4D97-AF65-F5344CB8AC3E}">
        <p14:creationId xmlns:p14="http://schemas.microsoft.com/office/powerpoint/2010/main" val="359108677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a:lstStyle/>
          <a:p>
            <a:r>
              <a:rPr lang="en-US" altLang="zh-CN">
                <a:latin typeface="Calibri" charset="0"/>
              </a:rPr>
              <a:t>Recombination</a:t>
            </a:r>
          </a:p>
        </p:txBody>
      </p:sp>
      <p:sp>
        <p:nvSpPr>
          <p:cNvPr id="34819" name="Oval 3"/>
          <p:cNvSpPr>
            <a:spLocks/>
          </p:cNvSpPr>
          <p:nvPr/>
        </p:nvSpPr>
        <p:spPr bwMode="auto">
          <a:xfrm>
            <a:off x="3743325" y="3605213"/>
            <a:ext cx="428625" cy="430212"/>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20" name="Oval 4"/>
          <p:cNvSpPr>
            <a:spLocks/>
          </p:cNvSpPr>
          <p:nvPr/>
        </p:nvSpPr>
        <p:spPr bwMode="auto">
          <a:xfrm>
            <a:off x="5173663" y="3605213"/>
            <a:ext cx="430212" cy="430212"/>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21" name="Oval 5"/>
          <p:cNvSpPr>
            <a:spLocks/>
          </p:cNvSpPr>
          <p:nvPr/>
        </p:nvSpPr>
        <p:spPr bwMode="auto">
          <a:xfrm>
            <a:off x="3743325" y="4672013"/>
            <a:ext cx="428625"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22" name="Oval 6"/>
          <p:cNvSpPr>
            <a:spLocks/>
          </p:cNvSpPr>
          <p:nvPr/>
        </p:nvSpPr>
        <p:spPr bwMode="auto">
          <a:xfrm>
            <a:off x="5173663" y="4672013"/>
            <a:ext cx="430212"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34823" name="AutoShape 7"/>
          <p:cNvCxnSpPr>
            <a:cxnSpLocks noChangeShapeType="1"/>
            <a:stCxn id="34819" idx="4"/>
            <a:endCxn id="34821" idx="0"/>
          </p:cNvCxnSpPr>
          <p:nvPr/>
        </p:nvCxnSpPr>
        <p:spPr bwMode="auto">
          <a:xfrm>
            <a:off x="3957638" y="4035425"/>
            <a:ext cx="0" cy="636588"/>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4824" name="AutoShape 8"/>
          <p:cNvCxnSpPr>
            <a:cxnSpLocks noChangeShapeType="1"/>
            <a:stCxn id="34820" idx="4"/>
            <a:endCxn id="34822" idx="0"/>
          </p:cNvCxnSpPr>
          <p:nvPr/>
        </p:nvCxnSpPr>
        <p:spPr bwMode="auto">
          <a:xfrm>
            <a:off x="5387975" y="4035425"/>
            <a:ext cx="0" cy="636588"/>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34825" name="Oval 9"/>
          <p:cNvSpPr>
            <a:spLocks/>
          </p:cNvSpPr>
          <p:nvPr/>
        </p:nvSpPr>
        <p:spPr bwMode="auto">
          <a:xfrm>
            <a:off x="6494463" y="3667125"/>
            <a:ext cx="428625"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26" name="Oval 10"/>
          <p:cNvSpPr>
            <a:spLocks/>
          </p:cNvSpPr>
          <p:nvPr/>
        </p:nvSpPr>
        <p:spPr bwMode="auto">
          <a:xfrm>
            <a:off x="5173663" y="2517775"/>
            <a:ext cx="427037"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34827" name="AutoShape 11"/>
          <p:cNvCxnSpPr>
            <a:cxnSpLocks noChangeShapeType="1"/>
            <a:stCxn id="34826" idx="4"/>
            <a:endCxn id="34820" idx="0"/>
          </p:cNvCxnSpPr>
          <p:nvPr/>
        </p:nvCxnSpPr>
        <p:spPr bwMode="auto">
          <a:xfrm>
            <a:off x="5386388" y="2946400"/>
            <a:ext cx="1587" cy="658813"/>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4828" name="AutoShape 12"/>
          <p:cNvCxnSpPr>
            <a:cxnSpLocks noChangeShapeType="1"/>
            <a:stCxn id="34825" idx="3"/>
            <a:endCxn id="34822" idx="7"/>
          </p:cNvCxnSpPr>
          <p:nvPr/>
        </p:nvCxnSpPr>
        <p:spPr bwMode="auto">
          <a:xfrm flipH="1">
            <a:off x="5540375" y="4033838"/>
            <a:ext cx="1016000" cy="700087"/>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34831" name="Oval 15"/>
          <p:cNvSpPr>
            <a:spLocks/>
          </p:cNvSpPr>
          <p:nvPr/>
        </p:nvSpPr>
        <p:spPr bwMode="auto">
          <a:xfrm>
            <a:off x="6627813" y="2517775"/>
            <a:ext cx="427037"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sp>
        <p:nvSpPr>
          <p:cNvPr id="34832" name="Oval 16"/>
          <p:cNvSpPr>
            <a:spLocks/>
          </p:cNvSpPr>
          <p:nvPr/>
        </p:nvSpPr>
        <p:spPr bwMode="auto">
          <a:xfrm>
            <a:off x="7464425" y="2517775"/>
            <a:ext cx="428625"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34833" name="AutoShape 17"/>
          <p:cNvCxnSpPr>
            <a:cxnSpLocks noChangeShapeType="1"/>
          </p:cNvCxnSpPr>
          <p:nvPr/>
        </p:nvCxnSpPr>
        <p:spPr bwMode="auto">
          <a:xfrm>
            <a:off x="3078163" y="3971925"/>
            <a:ext cx="736600" cy="741363"/>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4835" name="AutoShape 19"/>
          <p:cNvCxnSpPr>
            <a:cxnSpLocks noChangeShapeType="1"/>
            <a:stCxn id="34832" idx="3"/>
            <a:endCxn id="34825" idx="7"/>
          </p:cNvCxnSpPr>
          <p:nvPr/>
        </p:nvCxnSpPr>
        <p:spPr bwMode="auto">
          <a:xfrm flipH="1">
            <a:off x="6859588" y="2884488"/>
            <a:ext cx="666750" cy="847725"/>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4836" name="AutoShape 20"/>
          <p:cNvCxnSpPr>
            <a:cxnSpLocks noChangeShapeType="1"/>
            <a:stCxn id="34831" idx="4"/>
            <a:endCxn id="34825" idx="0"/>
          </p:cNvCxnSpPr>
          <p:nvPr/>
        </p:nvCxnSpPr>
        <p:spPr bwMode="auto">
          <a:xfrm flipH="1">
            <a:off x="6708775" y="2946400"/>
            <a:ext cx="133350" cy="720725"/>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34837" name="Oval 21"/>
          <p:cNvSpPr>
            <a:spLocks/>
          </p:cNvSpPr>
          <p:nvPr/>
        </p:nvSpPr>
        <p:spPr bwMode="auto">
          <a:xfrm>
            <a:off x="3471863" y="2522538"/>
            <a:ext cx="428625"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34838" name="AutoShape 22"/>
          <p:cNvCxnSpPr>
            <a:cxnSpLocks noChangeShapeType="1"/>
            <a:stCxn id="34837" idx="4"/>
            <a:endCxn id="34819" idx="1"/>
          </p:cNvCxnSpPr>
          <p:nvPr/>
        </p:nvCxnSpPr>
        <p:spPr bwMode="auto">
          <a:xfrm>
            <a:off x="3686175" y="2951163"/>
            <a:ext cx="120650" cy="715962"/>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34842" name="Oval 26"/>
          <p:cNvSpPr>
            <a:spLocks/>
          </p:cNvSpPr>
          <p:nvPr/>
        </p:nvSpPr>
        <p:spPr bwMode="auto">
          <a:xfrm>
            <a:off x="4254500" y="2530475"/>
            <a:ext cx="428625"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28" name="AutoShape 22"/>
          <p:cNvCxnSpPr>
            <a:cxnSpLocks noChangeShapeType="1"/>
            <a:stCxn id="34842" idx="4"/>
            <a:endCxn id="34819" idx="7"/>
          </p:cNvCxnSpPr>
          <p:nvPr/>
        </p:nvCxnSpPr>
        <p:spPr bwMode="auto">
          <a:xfrm flipH="1">
            <a:off x="4110038" y="2959100"/>
            <a:ext cx="358775" cy="708025"/>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37" name="Oval 10"/>
          <p:cNvSpPr>
            <a:spLocks/>
          </p:cNvSpPr>
          <p:nvPr/>
        </p:nvSpPr>
        <p:spPr bwMode="auto">
          <a:xfrm>
            <a:off x="5735638" y="2517775"/>
            <a:ext cx="428625" cy="428625"/>
          </a:xfrm>
          <a:prstGeom prst="ellipse">
            <a:avLst/>
          </a:prstGeom>
          <a:gradFill rotWithShape="0">
            <a:gsLst>
              <a:gs pos="0">
                <a:srgbClr val="BDDBFE"/>
              </a:gs>
              <a:gs pos="100000">
                <a:srgbClr val="3E7FCD"/>
              </a:gs>
            </a:gsLst>
            <a:lin ang="5400000" scaled="1"/>
          </a:gra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1350"/>
            <a:endParaRPr lang="zh-CN" altLang="en-US" sz="2500">
              <a:solidFill>
                <a:srgbClr val="000000"/>
              </a:solidFill>
              <a:sym typeface="Helvetica Light" charset="0"/>
            </a:endParaRPr>
          </a:p>
        </p:txBody>
      </p:sp>
      <p:cxnSp>
        <p:nvCxnSpPr>
          <p:cNvPr id="44" name="AutoShape 11"/>
          <p:cNvCxnSpPr>
            <a:cxnSpLocks noChangeShapeType="1"/>
            <a:stCxn id="37" idx="4"/>
            <a:endCxn id="34820" idx="7"/>
          </p:cNvCxnSpPr>
          <p:nvPr/>
        </p:nvCxnSpPr>
        <p:spPr bwMode="auto">
          <a:xfrm flipH="1">
            <a:off x="5540375" y="2946400"/>
            <a:ext cx="409575" cy="720725"/>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2" name="Rectangle 1"/>
          <p:cNvSpPr/>
          <p:nvPr/>
        </p:nvSpPr>
        <p:spPr bwMode="auto">
          <a:xfrm>
            <a:off x="1685925" y="2517775"/>
            <a:ext cx="685800" cy="68263"/>
          </a:xfrm>
          <a:prstGeom prst="rect">
            <a:avLst/>
          </a:prstGeom>
          <a:solidFill>
            <a:schemeClr val="bg1">
              <a:lumMod val="50000"/>
            </a:schemeClr>
          </a:solidFill>
          <a:ln>
            <a:noFill/>
          </a:ln>
          <a:effectLst/>
        </p:spPr>
        <p:txBody>
          <a:bodyPr lIns="64261" tIns="32130" rIns="64261" bIns="32130"/>
          <a:lstStyle/>
          <a:p>
            <a:pPr algn="ctr" defTabSz="641350"/>
            <a:endParaRPr lang="zh-CN" altLang="en-US" sz="2500">
              <a:solidFill>
                <a:srgbClr val="000000"/>
              </a:solidFill>
              <a:sym typeface="Helvetica Light" charset="0"/>
            </a:endParaRPr>
          </a:p>
        </p:txBody>
      </p:sp>
      <p:sp>
        <p:nvSpPr>
          <p:cNvPr id="32" name="Rectangle 31"/>
          <p:cNvSpPr/>
          <p:nvPr/>
        </p:nvSpPr>
        <p:spPr bwMode="auto">
          <a:xfrm>
            <a:off x="1685925" y="2724150"/>
            <a:ext cx="685800" cy="68263"/>
          </a:xfrm>
          <a:prstGeom prst="rect">
            <a:avLst/>
          </a:prstGeom>
          <a:solidFill>
            <a:srgbClr val="095BC4"/>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22553" name="Rectangle 34"/>
          <p:cNvSpPr>
            <a:spLocks noChangeArrowheads="1"/>
          </p:cNvSpPr>
          <p:nvPr/>
        </p:nvSpPr>
        <p:spPr bwMode="auto">
          <a:xfrm>
            <a:off x="2646363" y="2517775"/>
            <a:ext cx="687387" cy="68263"/>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22554" name="Rectangle 35"/>
          <p:cNvSpPr>
            <a:spLocks noChangeArrowheads="1"/>
          </p:cNvSpPr>
          <p:nvPr/>
        </p:nvSpPr>
        <p:spPr bwMode="auto">
          <a:xfrm>
            <a:off x="2646363" y="2724150"/>
            <a:ext cx="687387" cy="6826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38" name="Rectangle 37"/>
          <p:cNvSpPr/>
          <p:nvPr/>
        </p:nvSpPr>
        <p:spPr bwMode="auto">
          <a:xfrm>
            <a:off x="2039938" y="4322763"/>
            <a:ext cx="457200" cy="50800"/>
          </a:xfrm>
          <a:prstGeom prst="rect">
            <a:avLst/>
          </a:prstGeom>
          <a:solidFill>
            <a:srgbClr val="095BC4"/>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22556" name="Rectangle 38"/>
          <p:cNvSpPr>
            <a:spLocks noChangeArrowheads="1"/>
          </p:cNvSpPr>
          <p:nvPr/>
        </p:nvSpPr>
        <p:spPr bwMode="auto">
          <a:xfrm>
            <a:off x="2039938" y="4119563"/>
            <a:ext cx="457200" cy="5238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22557" name="Rectangle 44"/>
          <p:cNvSpPr>
            <a:spLocks noChangeArrowheads="1"/>
          </p:cNvSpPr>
          <p:nvPr/>
        </p:nvSpPr>
        <p:spPr bwMode="auto">
          <a:xfrm>
            <a:off x="2497138" y="4322763"/>
            <a:ext cx="203200" cy="508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46" name="Rectangle 45"/>
          <p:cNvSpPr/>
          <p:nvPr/>
        </p:nvSpPr>
        <p:spPr bwMode="auto">
          <a:xfrm>
            <a:off x="2497138" y="4119563"/>
            <a:ext cx="203200" cy="52387"/>
          </a:xfrm>
          <a:prstGeom prst="rect">
            <a:avLst/>
          </a:prstGeom>
          <a:solidFill>
            <a:srgbClr val="095BC4"/>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34" name="Rectangle 33"/>
          <p:cNvSpPr/>
          <p:nvPr/>
        </p:nvSpPr>
        <p:spPr bwMode="auto">
          <a:xfrm>
            <a:off x="2646363" y="3833813"/>
            <a:ext cx="660400" cy="50800"/>
          </a:xfrm>
          <a:prstGeom prst="rect">
            <a:avLst/>
          </a:prstGeom>
          <a:solidFill>
            <a:srgbClr val="095BC4"/>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22560" name="Rectangle 38"/>
          <p:cNvSpPr>
            <a:spLocks noChangeArrowheads="1"/>
          </p:cNvSpPr>
          <p:nvPr/>
        </p:nvSpPr>
        <p:spPr bwMode="auto">
          <a:xfrm>
            <a:off x="2646363" y="3630613"/>
            <a:ext cx="660400" cy="5238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261" tIns="32130" rIns="64261" bIns="32130"/>
          <a:lstStyle/>
          <a:p>
            <a:pPr algn="ctr" defTabSz="641350"/>
            <a:endParaRPr lang="zh-CN" altLang="en-US" sz="2500">
              <a:solidFill>
                <a:srgbClr val="000000"/>
              </a:solidFill>
              <a:sym typeface="Helvetica Light" charset="0"/>
            </a:endParaRPr>
          </a:p>
        </p:txBody>
      </p:sp>
      <p:cxnSp>
        <p:nvCxnSpPr>
          <p:cNvPr id="36" name="AutoShape 23"/>
          <p:cNvCxnSpPr>
            <a:cxnSpLocks noChangeShapeType="1"/>
          </p:cNvCxnSpPr>
          <p:nvPr/>
        </p:nvCxnSpPr>
        <p:spPr bwMode="auto">
          <a:xfrm>
            <a:off x="2166938" y="2917825"/>
            <a:ext cx="349250" cy="803275"/>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9" name="AutoShape 22"/>
          <p:cNvCxnSpPr>
            <a:cxnSpLocks noChangeShapeType="1"/>
          </p:cNvCxnSpPr>
          <p:nvPr/>
        </p:nvCxnSpPr>
        <p:spPr bwMode="auto">
          <a:xfrm>
            <a:off x="2921000" y="2928938"/>
            <a:ext cx="31750" cy="652462"/>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195801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p:txBody>
          <a:bodyPr/>
          <a:lstStyle/>
          <a:p>
            <a:r>
              <a:rPr lang="en-US" altLang="zh-CN">
                <a:latin typeface="Calibri" charset="0"/>
              </a:rPr>
              <a:t>Recombination</a:t>
            </a:r>
          </a:p>
        </p:txBody>
      </p:sp>
      <p:cxnSp>
        <p:nvCxnSpPr>
          <p:cNvPr id="34839" name="AutoShape 23"/>
          <p:cNvCxnSpPr>
            <a:cxnSpLocks noChangeShapeType="1"/>
            <a:endCxn id="38" idx="0"/>
          </p:cNvCxnSpPr>
          <p:nvPr/>
        </p:nvCxnSpPr>
        <p:spPr bwMode="auto">
          <a:xfrm>
            <a:off x="2166938" y="2928938"/>
            <a:ext cx="708025" cy="904875"/>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
        <p:nvSpPr>
          <p:cNvPr id="2" name="Rectangle 1"/>
          <p:cNvSpPr/>
          <p:nvPr/>
        </p:nvSpPr>
        <p:spPr bwMode="auto">
          <a:xfrm>
            <a:off x="1685925" y="2517775"/>
            <a:ext cx="685800" cy="68263"/>
          </a:xfrm>
          <a:prstGeom prst="rect">
            <a:avLst/>
          </a:prstGeom>
          <a:solidFill>
            <a:schemeClr val="bg1">
              <a:lumMod val="50000"/>
            </a:schemeClr>
          </a:solidFill>
          <a:ln>
            <a:noFill/>
          </a:ln>
          <a:effectLst/>
        </p:spPr>
        <p:txBody>
          <a:bodyPr lIns="64261" tIns="32130" rIns="64261" bIns="32130"/>
          <a:lstStyle/>
          <a:p>
            <a:pPr algn="ctr" defTabSz="641350"/>
            <a:endParaRPr lang="zh-CN" altLang="en-US" sz="2500">
              <a:solidFill>
                <a:srgbClr val="000000"/>
              </a:solidFill>
              <a:sym typeface="Helvetica Light" charset="0"/>
            </a:endParaRPr>
          </a:p>
        </p:txBody>
      </p:sp>
      <p:sp>
        <p:nvSpPr>
          <p:cNvPr id="32" name="Rectangle 31"/>
          <p:cNvSpPr/>
          <p:nvPr/>
        </p:nvSpPr>
        <p:spPr bwMode="auto">
          <a:xfrm>
            <a:off x="1685925" y="2724150"/>
            <a:ext cx="685800" cy="68263"/>
          </a:xfrm>
          <a:prstGeom prst="rect">
            <a:avLst/>
          </a:prstGeom>
          <a:solidFill>
            <a:srgbClr val="095BC4"/>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23557" name="Rectangle 34"/>
          <p:cNvSpPr>
            <a:spLocks noChangeArrowheads="1"/>
          </p:cNvSpPr>
          <p:nvPr/>
        </p:nvSpPr>
        <p:spPr bwMode="auto">
          <a:xfrm>
            <a:off x="2646363" y="2517775"/>
            <a:ext cx="687387" cy="68263"/>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23558" name="Rectangle 35"/>
          <p:cNvSpPr>
            <a:spLocks noChangeArrowheads="1"/>
          </p:cNvSpPr>
          <p:nvPr/>
        </p:nvSpPr>
        <p:spPr bwMode="auto">
          <a:xfrm>
            <a:off x="2646363" y="2724150"/>
            <a:ext cx="687387" cy="68263"/>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38" name="Rectangle 37"/>
          <p:cNvSpPr/>
          <p:nvPr/>
        </p:nvSpPr>
        <p:spPr bwMode="auto">
          <a:xfrm>
            <a:off x="2646363" y="3833813"/>
            <a:ext cx="457200" cy="50800"/>
          </a:xfrm>
          <a:prstGeom prst="rect">
            <a:avLst/>
          </a:prstGeom>
          <a:solidFill>
            <a:srgbClr val="095BC4"/>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39" name="Rectangle 38"/>
          <p:cNvSpPr/>
          <p:nvPr/>
        </p:nvSpPr>
        <p:spPr bwMode="auto">
          <a:xfrm>
            <a:off x="2646363" y="3630613"/>
            <a:ext cx="457200" cy="52387"/>
          </a:xfrm>
          <a:prstGeom prst="rect">
            <a:avLst/>
          </a:prstGeom>
          <a:solidFill>
            <a:schemeClr val="accent3">
              <a:lumMod val="50000"/>
            </a:schemeClr>
          </a:solidFill>
          <a:ln>
            <a:noFill/>
          </a:ln>
          <a:effectLst/>
        </p:spPr>
        <p:txBody>
          <a:bodyPr lIns="64261" tIns="32130" rIns="64261" bIns="32130"/>
          <a:lstStyle/>
          <a:p>
            <a:pPr algn="ctr" defTabSz="641350"/>
            <a:endParaRPr lang="zh-CN" altLang="en-US" sz="2500">
              <a:solidFill>
                <a:srgbClr val="000000"/>
              </a:solidFill>
              <a:sym typeface="Helvetica Light" charset="0"/>
            </a:endParaRPr>
          </a:p>
        </p:txBody>
      </p:sp>
      <p:sp>
        <p:nvSpPr>
          <p:cNvPr id="23561" name="Rectangle 44"/>
          <p:cNvSpPr>
            <a:spLocks noChangeArrowheads="1"/>
          </p:cNvSpPr>
          <p:nvPr/>
        </p:nvSpPr>
        <p:spPr bwMode="auto">
          <a:xfrm>
            <a:off x="3103563" y="3833813"/>
            <a:ext cx="203200" cy="508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261" tIns="32130" rIns="64261" bIns="32130"/>
          <a:lstStyle/>
          <a:p>
            <a:pPr algn="ctr" defTabSz="641350"/>
            <a:endParaRPr lang="zh-CN" altLang="en-US" sz="2500">
              <a:solidFill>
                <a:srgbClr val="000000"/>
              </a:solidFill>
              <a:sym typeface="Helvetica Light" charset="0"/>
            </a:endParaRPr>
          </a:p>
        </p:txBody>
      </p:sp>
      <p:sp>
        <p:nvSpPr>
          <p:cNvPr id="46" name="Rectangle 45"/>
          <p:cNvSpPr/>
          <p:nvPr/>
        </p:nvSpPr>
        <p:spPr bwMode="auto">
          <a:xfrm>
            <a:off x="3103563" y="3630613"/>
            <a:ext cx="203200" cy="52387"/>
          </a:xfrm>
          <a:prstGeom prst="rect">
            <a:avLst/>
          </a:prstGeom>
          <a:solidFill>
            <a:schemeClr val="accent3">
              <a:lumMod val="50000"/>
            </a:schemeClr>
          </a:solidFill>
          <a:ln>
            <a:noFill/>
          </a:ln>
          <a:effectLst/>
        </p:spPr>
        <p:txBody>
          <a:bodyPr lIns="64261" tIns="32130" rIns="64261" bIns="32130"/>
          <a:lstStyle/>
          <a:p>
            <a:pPr algn="ctr" defTabSz="641350"/>
            <a:endParaRPr lang="zh-CN" altLang="en-US" sz="2500">
              <a:solidFill>
                <a:srgbClr val="000000"/>
              </a:solidFill>
              <a:sym typeface="Helvetica Light" charset="0"/>
            </a:endParaRPr>
          </a:p>
        </p:txBody>
      </p:sp>
      <p:grpSp>
        <p:nvGrpSpPr>
          <p:cNvPr id="23563" name="Group 2"/>
          <p:cNvGrpSpPr>
            <a:grpSpLocks/>
          </p:cNvGrpSpPr>
          <p:nvPr/>
        </p:nvGrpSpPr>
        <p:grpSpPr bwMode="auto">
          <a:xfrm>
            <a:off x="3609975" y="4999038"/>
            <a:ext cx="658813" cy="49212"/>
            <a:chOff x="3916965" y="5605264"/>
            <a:chExt cx="937636" cy="72009"/>
          </a:xfrm>
        </p:grpSpPr>
        <p:sp>
          <p:nvSpPr>
            <p:cNvPr id="40" name="Rectangle 39"/>
            <p:cNvSpPr/>
            <p:nvPr/>
          </p:nvSpPr>
          <p:spPr bwMode="auto">
            <a:xfrm>
              <a:off x="3916965" y="5605264"/>
              <a:ext cx="648438" cy="72009"/>
            </a:xfrm>
            <a:prstGeom prst="rect">
              <a:avLst/>
            </a:prstGeom>
            <a:solidFill>
              <a:srgbClr val="095BC4"/>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41350"/>
              <a:endParaRPr lang="zh-CN" altLang="en-US" sz="2500">
                <a:solidFill>
                  <a:srgbClr val="000000"/>
                </a:solidFill>
                <a:sym typeface="Helvetica Light" charset="0"/>
              </a:endParaRPr>
            </a:p>
          </p:txBody>
        </p:sp>
        <p:sp>
          <p:nvSpPr>
            <p:cNvPr id="23569" name="Rectangle 40"/>
            <p:cNvSpPr>
              <a:spLocks noChangeArrowheads="1"/>
            </p:cNvSpPr>
            <p:nvPr/>
          </p:nvSpPr>
          <p:spPr bwMode="auto">
            <a:xfrm>
              <a:off x="4566569" y="5605264"/>
              <a:ext cx="288032" cy="720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defTabSz="641350"/>
              <a:endParaRPr lang="zh-CN" altLang="en-US" sz="2500">
                <a:solidFill>
                  <a:srgbClr val="000000"/>
                </a:solidFill>
                <a:sym typeface="Helvetica Light" charset="0"/>
              </a:endParaRPr>
            </a:p>
          </p:txBody>
        </p:sp>
      </p:grpSp>
      <p:grpSp>
        <p:nvGrpSpPr>
          <p:cNvPr id="4" name="Group 3"/>
          <p:cNvGrpSpPr/>
          <p:nvPr/>
        </p:nvGrpSpPr>
        <p:grpSpPr>
          <a:xfrm>
            <a:off x="3472327" y="2517649"/>
            <a:ext cx="4419943" cy="2582162"/>
            <a:chOff x="4938407" y="3580656"/>
            <a:chExt cx="6286141" cy="3672408"/>
          </a:xfrm>
          <a:solidFill>
            <a:schemeClr val="accent3">
              <a:lumMod val="50000"/>
            </a:schemeClr>
          </a:solidFill>
        </p:grpSpPr>
        <p:sp>
          <p:nvSpPr>
            <p:cNvPr id="34819" name="Oval 3"/>
            <p:cNvSpPr>
              <a:spLocks/>
            </p:cNvSpPr>
            <p:nvPr/>
          </p:nvSpPr>
          <p:spPr bwMode="auto">
            <a:xfrm>
              <a:off x="5323623" y="5126837"/>
              <a:ext cx="611183" cy="611183"/>
            </a:xfrm>
            <a:prstGeom prst="ellipse">
              <a:avLst/>
            </a:prstGeom>
            <a:grpFill/>
            <a:ln w="9525" cap="flat">
              <a:solidFill>
                <a:schemeClr val="accent3">
                  <a:lumMod val="50000"/>
                </a:schemeClr>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4820" name="Oval 4"/>
            <p:cNvSpPr>
              <a:spLocks/>
            </p:cNvSpPr>
            <p:nvPr/>
          </p:nvSpPr>
          <p:spPr bwMode="auto">
            <a:xfrm>
              <a:off x="7357313" y="5126837"/>
              <a:ext cx="611183" cy="611183"/>
            </a:xfrm>
            <a:prstGeom prst="ellipse">
              <a:avLst/>
            </a:prstGeom>
            <a:grpFill/>
            <a:ln w="9525" cap="flat">
              <a:solidFill>
                <a:schemeClr val="accent3">
                  <a:lumMod val="50000"/>
                </a:schemeClr>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4822" name="Oval 6"/>
            <p:cNvSpPr>
              <a:spLocks/>
            </p:cNvSpPr>
            <p:nvPr/>
          </p:nvSpPr>
          <p:spPr bwMode="auto">
            <a:xfrm>
              <a:off x="7357313" y="6644034"/>
              <a:ext cx="611183" cy="609030"/>
            </a:xfrm>
            <a:prstGeom prst="ellipse">
              <a:avLst/>
            </a:prstGeom>
            <a:grpFill/>
            <a:ln w="9525" cap="flat">
              <a:solidFill>
                <a:schemeClr val="accent3">
                  <a:lumMod val="50000"/>
                </a:schemeClr>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cxnSp>
          <p:nvCxnSpPr>
            <p:cNvPr id="34823" name="AutoShape 7"/>
            <p:cNvCxnSpPr>
              <a:cxnSpLocks noChangeShapeType="1"/>
              <a:stCxn id="34819" idx="4"/>
            </p:cNvCxnSpPr>
            <p:nvPr/>
          </p:nvCxnSpPr>
          <p:spPr bwMode="auto">
            <a:xfrm>
              <a:off x="5629215" y="5738020"/>
              <a:ext cx="9089" cy="1010988"/>
            </a:xfrm>
            <a:prstGeom prst="straightConnector1">
              <a:avLst/>
            </a:prstGeom>
            <a:grpFill/>
            <a:ln w="25400" cap="flat">
              <a:solidFill>
                <a:schemeClr val="accent3">
                  <a:lumMod val="50000"/>
                </a:schemeClr>
              </a:solidFill>
              <a:prstDash val="solid"/>
              <a:round/>
              <a:headEnd type="none" w="med" len="med"/>
              <a:tailEnd type="arrow" w="sm" len="sm"/>
            </a:ln>
            <a:effectLst>
              <a:outerShdw blurRad="38100" dist="19999" dir="5400000" algn="ctr" rotWithShape="0">
                <a:schemeClr val="bg2">
                  <a:alpha val="37999"/>
                </a:schemeClr>
              </a:outerShdw>
            </a:effectLst>
            <a:extLst/>
          </p:spPr>
        </p:cxnSp>
        <p:cxnSp>
          <p:nvCxnSpPr>
            <p:cNvPr id="34824" name="AutoShape 8"/>
            <p:cNvCxnSpPr>
              <a:cxnSpLocks noChangeShapeType="1"/>
              <a:stCxn id="34820" idx="4"/>
              <a:endCxn id="34822" idx="0"/>
            </p:cNvCxnSpPr>
            <p:nvPr/>
          </p:nvCxnSpPr>
          <p:spPr bwMode="auto">
            <a:xfrm>
              <a:off x="7662904" y="5738020"/>
              <a:ext cx="0" cy="906014"/>
            </a:xfrm>
            <a:prstGeom prst="straightConnector1">
              <a:avLst/>
            </a:prstGeom>
            <a:grpFill/>
            <a:ln w="25400" cap="flat">
              <a:solidFill>
                <a:schemeClr val="accent3">
                  <a:lumMod val="50000"/>
                </a:schemeClr>
              </a:solidFill>
              <a:prstDash val="solid"/>
              <a:round/>
              <a:headEnd type="none" w="med" len="med"/>
              <a:tailEnd type="arrow" w="sm" len="sm"/>
            </a:ln>
            <a:effectLst>
              <a:outerShdw blurRad="38100" dist="19999" dir="5400000" algn="ctr" rotWithShape="0">
                <a:schemeClr val="bg2">
                  <a:alpha val="37999"/>
                </a:schemeClr>
              </a:outerShdw>
            </a:effectLst>
            <a:extLst/>
          </p:spPr>
        </p:cxnSp>
        <p:sp>
          <p:nvSpPr>
            <p:cNvPr id="34825" name="Oval 9"/>
            <p:cNvSpPr>
              <a:spLocks/>
            </p:cNvSpPr>
            <p:nvPr/>
          </p:nvSpPr>
          <p:spPr bwMode="auto">
            <a:xfrm>
              <a:off x="9236053" y="5217224"/>
              <a:ext cx="609031" cy="609031"/>
            </a:xfrm>
            <a:prstGeom prst="ellipse">
              <a:avLst/>
            </a:prstGeom>
            <a:grpFill/>
            <a:ln w="9525" cap="flat">
              <a:solidFill>
                <a:schemeClr val="accent3">
                  <a:lumMod val="50000"/>
                </a:schemeClr>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4826" name="Oval 10"/>
            <p:cNvSpPr>
              <a:spLocks/>
            </p:cNvSpPr>
            <p:nvPr/>
          </p:nvSpPr>
          <p:spPr bwMode="auto">
            <a:xfrm>
              <a:off x="7357313" y="3581665"/>
              <a:ext cx="609030" cy="609031"/>
            </a:xfrm>
            <a:prstGeom prst="ellipse">
              <a:avLst/>
            </a:prstGeom>
            <a:grpFill/>
            <a:ln w="9525" cap="flat">
              <a:solidFill>
                <a:schemeClr val="accent3">
                  <a:lumMod val="50000"/>
                </a:schemeClr>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cxnSp>
          <p:nvCxnSpPr>
            <p:cNvPr id="34827" name="AutoShape 11"/>
            <p:cNvCxnSpPr>
              <a:cxnSpLocks noChangeShapeType="1"/>
              <a:stCxn id="34826" idx="4"/>
              <a:endCxn id="34820" idx="0"/>
            </p:cNvCxnSpPr>
            <p:nvPr/>
          </p:nvCxnSpPr>
          <p:spPr bwMode="auto">
            <a:xfrm>
              <a:off x="7661827" y="4190696"/>
              <a:ext cx="1076" cy="936142"/>
            </a:xfrm>
            <a:prstGeom prst="straightConnector1">
              <a:avLst/>
            </a:prstGeom>
            <a:grpFill/>
            <a:ln w="25400" cap="flat">
              <a:solidFill>
                <a:schemeClr val="accent3">
                  <a:lumMod val="50000"/>
                </a:schemeClr>
              </a:solidFill>
              <a:prstDash val="solid"/>
              <a:round/>
              <a:headEnd type="none" w="med" len="med"/>
              <a:tailEnd type="arrow" w="sm" len="sm"/>
            </a:ln>
            <a:effectLst>
              <a:outerShdw blurRad="38100" dist="19999" dir="5400000" algn="ctr" rotWithShape="0">
                <a:schemeClr val="bg2">
                  <a:alpha val="37999"/>
                </a:schemeClr>
              </a:outerShdw>
            </a:effectLst>
            <a:extLst/>
          </p:spPr>
        </p:cxnSp>
        <p:cxnSp>
          <p:nvCxnSpPr>
            <p:cNvPr id="34828" name="AutoShape 12"/>
            <p:cNvCxnSpPr>
              <a:cxnSpLocks noChangeShapeType="1"/>
              <a:stCxn id="34825" idx="3"/>
              <a:endCxn id="34822" idx="7"/>
            </p:cNvCxnSpPr>
            <p:nvPr/>
          </p:nvCxnSpPr>
          <p:spPr bwMode="auto">
            <a:xfrm flipH="1">
              <a:off x="7878990" y="5737064"/>
              <a:ext cx="1446253" cy="996160"/>
            </a:xfrm>
            <a:prstGeom prst="straightConnector1">
              <a:avLst/>
            </a:prstGeom>
            <a:grpFill/>
            <a:ln w="25400" cap="flat">
              <a:solidFill>
                <a:schemeClr val="accent3">
                  <a:lumMod val="50000"/>
                </a:schemeClr>
              </a:solidFill>
              <a:prstDash val="solid"/>
              <a:round/>
              <a:headEnd type="none" w="med" len="med"/>
              <a:tailEnd type="arrow" w="sm" len="sm"/>
            </a:ln>
            <a:effectLst>
              <a:outerShdw blurRad="38100" dist="19999" dir="5400000" algn="ctr" rotWithShape="0">
                <a:schemeClr val="bg2">
                  <a:alpha val="37999"/>
                </a:schemeClr>
              </a:outerShdw>
            </a:effectLst>
            <a:extLst/>
          </p:spPr>
        </p:cxnSp>
        <p:sp>
          <p:nvSpPr>
            <p:cNvPr id="34831" name="Oval 15"/>
            <p:cNvSpPr>
              <a:spLocks/>
            </p:cNvSpPr>
            <p:nvPr/>
          </p:nvSpPr>
          <p:spPr bwMode="auto">
            <a:xfrm>
              <a:off x="9426274" y="3580656"/>
              <a:ext cx="609031" cy="609031"/>
            </a:xfrm>
            <a:prstGeom prst="ellipse">
              <a:avLst/>
            </a:prstGeom>
            <a:grpFill/>
            <a:ln w="9525" cap="flat">
              <a:solidFill>
                <a:schemeClr val="accent3">
                  <a:lumMod val="50000"/>
                </a:schemeClr>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4832" name="Oval 16"/>
            <p:cNvSpPr>
              <a:spLocks/>
            </p:cNvSpPr>
            <p:nvPr/>
          </p:nvSpPr>
          <p:spPr bwMode="auto">
            <a:xfrm>
              <a:off x="10615518" y="3581665"/>
              <a:ext cx="609030" cy="609031"/>
            </a:xfrm>
            <a:prstGeom prst="ellipse">
              <a:avLst/>
            </a:prstGeom>
            <a:grpFill/>
            <a:ln w="9525" cap="flat">
              <a:solidFill>
                <a:schemeClr val="accent3">
                  <a:lumMod val="50000"/>
                </a:schemeClr>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cxnSp>
          <p:nvCxnSpPr>
            <p:cNvPr id="34835" name="AutoShape 19"/>
            <p:cNvCxnSpPr>
              <a:cxnSpLocks noChangeShapeType="1"/>
              <a:stCxn id="34832" idx="3"/>
              <a:endCxn id="34825" idx="7"/>
            </p:cNvCxnSpPr>
            <p:nvPr/>
          </p:nvCxnSpPr>
          <p:spPr bwMode="auto">
            <a:xfrm flipH="1">
              <a:off x="9755893" y="4101505"/>
              <a:ext cx="948815" cy="1204909"/>
            </a:xfrm>
            <a:prstGeom prst="straightConnector1">
              <a:avLst/>
            </a:prstGeom>
            <a:grpFill/>
            <a:ln w="25400" cap="flat">
              <a:solidFill>
                <a:schemeClr val="accent3">
                  <a:lumMod val="50000"/>
                </a:schemeClr>
              </a:solidFill>
              <a:prstDash val="solid"/>
              <a:round/>
              <a:headEnd type="none" w="med" len="med"/>
              <a:tailEnd type="arrow" w="sm" len="sm"/>
            </a:ln>
            <a:effectLst>
              <a:outerShdw blurRad="38100" dist="19999" dir="5400000" algn="ctr" rotWithShape="0">
                <a:schemeClr val="bg2">
                  <a:alpha val="37999"/>
                </a:schemeClr>
              </a:outerShdw>
            </a:effectLst>
            <a:extLst/>
          </p:spPr>
        </p:cxnSp>
        <p:cxnSp>
          <p:nvCxnSpPr>
            <p:cNvPr id="34836" name="AutoShape 20"/>
            <p:cNvCxnSpPr>
              <a:cxnSpLocks noChangeShapeType="1"/>
              <a:stCxn id="34831" idx="4"/>
              <a:endCxn id="34825" idx="0"/>
            </p:cNvCxnSpPr>
            <p:nvPr/>
          </p:nvCxnSpPr>
          <p:spPr bwMode="auto">
            <a:xfrm flipH="1">
              <a:off x="9540569" y="4189687"/>
              <a:ext cx="190221" cy="1027536"/>
            </a:xfrm>
            <a:prstGeom prst="straightConnector1">
              <a:avLst/>
            </a:prstGeom>
            <a:grpFill/>
            <a:ln w="25400" cap="flat">
              <a:solidFill>
                <a:schemeClr val="accent3">
                  <a:lumMod val="50000"/>
                </a:schemeClr>
              </a:solidFill>
              <a:prstDash val="solid"/>
              <a:round/>
              <a:headEnd type="none" w="med" len="med"/>
              <a:tailEnd type="arrow" w="sm" len="sm"/>
            </a:ln>
            <a:effectLst>
              <a:outerShdw blurRad="38100" dist="19999" dir="5400000" algn="ctr" rotWithShape="0">
                <a:schemeClr val="bg2">
                  <a:alpha val="37999"/>
                </a:schemeClr>
              </a:outerShdw>
            </a:effectLst>
            <a:extLst/>
          </p:spPr>
        </p:cxnSp>
        <p:sp>
          <p:nvSpPr>
            <p:cNvPr id="34837" name="Oval 21"/>
            <p:cNvSpPr>
              <a:spLocks/>
            </p:cNvSpPr>
            <p:nvPr/>
          </p:nvSpPr>
          <p:spPr bwMode="auto">
            <a:xfrm>
              <a:off x="4938407" y="3588121"/>
              <a:ext cx="609030" cy="609030"/>
            </a:xfrm>
            <a:prstGeom prst="ellipse">
              <a:avLst/>
            </a:prstGeom>
            <a:grpFill/>
            <a:ln w="9525" cap="flat">
              <a:solidFill>
                <a:schemeClr val="accent3">
                  <a:lumMod val="50000"/>
                </a:schemeClr>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cxnSp>
          <p:nvCxnSpPr>
            <p:cNvPr id="34838" name="AutoShape 22"/>
            <p:cNvCxnSpPr>
              <a:cxnSpLocks noChangeShapeType="1"/>
              <a:stCxn id="34837" idx="4"/>
              <a:endCxn id="34819" idx="1"/>
            </p:cNvCxnSpPr>
            <p:nvPr/>
          </p:nvCxnSpPr>
          <p:spPr bwMode="auto">
            <a:xfrm>
              <a:off x="5242922" y="4197151"/>
              <a:ext cx="170207" cy="1019191"/>
            </a:xfrm>
            <a:prstGeom prst="straightConnector1">
              <a:avLst/>
            </a:prstGeom>
            <a:grpFill/>
            <a:ln w="25400" cap="flat">
              <a:solidFill>
                <a:schemeClr val="accent3">
                  <a:lumMod val="50000"/>
                </a:schemeClr>
              </a:solidFill>
              <a:prstDash val="solid"/>
              <a:round/>
              <a:headEnd type="none" w="med" len="med"/>
              <a:tailEnd type="arrow" w="sm" len="sm"/>
            </a:ln>
            <a:effectLst>
              <a:outerShdw blurRad="38100" dist="19999" dir="5400000" algn="ctr" rotWithShape="0">
                <a:schemeClr val="bg2">
                  <a:alpha val="37999"/>
                </a:schemeClr>
              </a:outerShdw>
            </a:effectLst>
            <a:extLst/>
          </p:spPr>
        </p:cxnSp>
        <p:sp>
          <p:nvSpPr>
            <p:cNvPr id="34842" name="Oval 26"/>
            <p:cNvSpPr>
              <a:spLocks/>
            </p:cNvSpPr>
            <p:nvPr/>
          </p:nvSpPr>
          <p:spPr bwMode="auto">
            <a:xfrm>
              <a:off x="6051017" y="3598881"/>
              <a:ext cx="609031" cy="609031"/>
            </a:xfrm>
            <a:prstGeom prst="ellipse">
              <a:avLst/>
            </a:prstGeom>
            <a:grpFill/>
            <a:ln w="9525" cap="flat">
              <a:solidFill>
                <a:schemeClr val="accent3">
                  <a:lumMod val="50000"/>
                </a:schemeClr>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cxnSp>
          <p:nvCxnSpPr>
            <p:cNvPr id="28" name="AutoShape 22"/>
            <p:cNvCxnSpPr>
              <a:cxnSpLocks noChangeShapeType="1"/>
              <a:stCxn id="34842" idx="4"/>
              <a:endCxn id="34819" idx="7"/>
            </p:cNvCxnSpPr>
            <p:nvPr/>
          </p:nvCxnSpPr>
          <p:spPr bwMode="auto">
            <a:xfrm flipH="1">
              <a:off x="5845301" y="4207912"/>
              <a:ext cx="510232" cy="1008430"/>
            </a:xfrm>
            <a:prstGeom prst="straightConnector1">
              <a:avLst/>
            </a:prstGeom>
            <a:grpFill/>
            <a:ln w="25400" cap="flat">
              <a:solidFill>
                <a:schemeClr val="accent3">
                  <a:lumMod val="50000"/>
                </a:schemeClr>
              </a:solidFill>
              <a:prstDash val="solid"/>
              <a:round/>
              <a:headEnd type="none" w="med" len="med"/>
              <a:tailEnd type="arrow" w="sm" len="sm"/>
            </a:ln>
            <a:effectLst>
              <a:outerShdw blurRad="38100" dist="19999" dir="5400000" algn="ctr" rotWithShape="0">
                <a:schemeClr val="bg2">
                  <a:alpha val="37999"/>
                </a:schemeClr>
              </a:outerShdw>
            </a:effectLst>
            <a:extLst/>
          </p:spPr>
        </p:cxnSp>
        <p:sp>
          <p:nvSpPr>
            <p:cNvPr id="37" name="Oval 10"/>
            <p:cNvSpPr>
              <a:spLocks/>
            </p:cNvSpPr>
            <p:nvPr/>
          </p:nvSpPr>
          <p:spPr bwMode="auto">
            <a:xfrm>
              <a:off x="8157270" y="3580656"/>
              <a:ext cx="609030" cy="609031"/>
            </a:xfrm>
            <a:prstGeom prst="ellipse">
              <a:avLst/>
            </a:prstGeom>
            <a:grpFill/>
            <a:ln w="9525" cap="flat">
              <a:solidFill>
                <a:schemeClr val="accent3">
                  <a:lumMod val="50000"/>
                </a:schemeClr>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cxnSp>
          <p:nvCxnSpPr>
            <p:cNvPr id="44" name="AutoShape 11"/>
            <p:cNvCxnSpPr>
              <a:cxnSpLocks noChangeShapeType="1"/>
              <a:stCxn id="37" idx="4"/>
              <a:endCxn id="34820" idx="7"/>
            </p:cNvCxnSpPr>
            <p:nvPr/>
          </p:nvCxnSpPr>
          <p:spPr bwMode="auto">
            <a:xfrm flipH="1">
              <a:off x="7878990" y="4189687"/>
              <a:ext cx="582794" cy="1026655"/>
            </a:xfrm>
            <a:prstGeom prst="straightConnector1">
              <a:avLst/>
            </a:prstGeom>
            <a:grpFill/>
            <a:ln w="25400" cap="flat">
              <a:solidFill>
                <a:schemeClr val="accent3">
                  <a:lumMod val="50000"/>
                </a:schemeClr>
              </a:solidFill>
              <a:prstDash val="solid"/>
              <a:round/>
              <a:headEnd type="none" w="med" len="med"/>
              <a:tailEnd type="arrow" w="sm" len="sm"/>
            </a:ln>
            <a:effectLst>
              <a:outerShdw blurRad="38100" dist="19999" dir="5400000" algn="ctr" rotWithShape="0">
                <a:schemeClr val="bg2">
                  <a:alpha val="37999"/>
                </a:schemeClr>
              </a:outerShdw>
            </a:effectLst>
            <a:extLst/>
          </p:spPr>
        </p:cxnSp>
        <p:grpSp>
          <p:nvGrpSpPr>
            <p:cNvPr id="42" name="Group 41"/>
            <p:cNvGrpSpPr/>
            <p:nvPr/>
          </p:nvGrpSpPr>
          <p:grpSpPr>
            <a:xfrm>
              <a:off x="5134248" y="6821016"/>
              <a:ext cx="937636" cy="72009"/>
              <a:chOff x="3916965" y="5605264"/>
              <a:chExt cx="937636" cy="72009"/>
            </a:xfrm>
            <a:grpFill/>
          </p:grpSpPr>
          <p:sp>
            <p:nvSpPr>
              <p:cNvPr id="43" name="Rectangle 42"/>
              <p:cNvSpPr/>
              <p:nvPr/>
            </p:nvSpPr>
            <p:spPr bwMode="auto">
              <a:xfrm>
                <a:off x="3916965" y="5605265"/>
                <a:ext cx="504056" cy="72008"/>
              </a:xfrm>
              <a:prstGeom prst="rect">
                <a:avLst/>
              </a:prstGeom>
              <a:grpFill/>
              <a:ln w="12700"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47" name="Rectangle 46"/>
              <p:cNvSpPr/>
              <p:nvPr/>
            </p:nvSpPr>
            <p:spPr bwMode="auto">
              <a:xfrm>
                <a:off x="4421021" y="5605264"/>
                <a:ext cx="433580" cy="72008"/>
              </a:xfrm>
              <a:prstGeom prst="rect">
                <a:avLst/>
              </a:prstGeom>
              <a:grpFill/>
              <a:ln>
                <a:solidFill>
                  <a:schemeClr val="accent3">
                    <a:lumMod val="50000"/>
                  </a:schemeClr>
                </a:solidFill>
              </a:ln>
              <a:effectLst/>
            </p:spPr>
            <p:txBody>
              <a:bodyPr/>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grpSp>
        <p:sp>
          <p:nvSpPr>
            <p:cNvPr id="48" name="Rectangle 47"/>
            <p:cNvSpPr/>
            <p:nvPr/>
          </p:nvSpPr>
          <p:spPr bwMode="auto">
            <a:xfrm>
              <a:off x="5998344" y="3868688"/>
              <a:ext cx="865628" cy="72008"/>
            </a:xfrm>
            <a:prstGeom prst="rect">
              <a:avLst/>
            </a:prstGeom>
            <a:grpFill/>
            <a:ln>
              <a:solidFill>
                <a:schemeClr val="accent3">
                  <a:lumMod val="50000"/>
                </a:schemeClr>
              </a:solidFill>
            </a:ln>
            <a:effectLst/>
          </p:spPr>
          <p:txBody>
            <a:bodyPr/>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grpSp>
          <p:nvGrpSpPr>
            <p:cNvPr id="49" name="Group 48"/>
            <p:cNvGrpSpPr/>
            <p:nvPr/>
          </p:nvGrpSpPr>
          <p:grpSpPr>
            <a:xfrm>
              <a:off x="5206256" y="5452864"/>
              <a:ext cx="937636" cy="72009"/>
              <a:chOff x="3916965" y="5605264"/>
              <a:chExt cx="937636" cy="72009"/>
            </a:xfrm>
            <a:grpFill/>
          </p:grpSpPr>
          <p:sp>
            <p:nvSpPr>
              <p:cNvPr id="50" name="Rectangle 49"/>
              <p:cNvSpPr/>
              <p:nvPr/>
            </p:nvSpPr>
            <p:spPr bwMode="auto">
              <a:xfrm>
                <a:off x="3916965" y="5605265"/>
                <a:ext cx="504056" cy="72008"/>
              </a:xfrm>
              <a:prstGeom prst="rect">
                <a:avLst/>
              </a:prstGeom>
              <a:grpFill/>
              <a:ln w="12700"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51" name="Rectangle 50"/>
              <p:cNvSpPr/>
              <p:nvPr/>
            </p:nvSpPr>
            <p:spPr bwMode="auto">
              <a:xfrm>
                <a:off x="4421021" y="5605264"/>
                <a:ext cx="433580" cy="72008"/>
              </a:xfrm>
              <a:prstGeom prst="rect">
                <a:avLst/>
              </a:prstGeom>
              <a:grpFill/>
              <a:ln>
                <a:solidFill>
                  <a:schemeClr val="accent3">
                    <a:lumMod val="50000"/>
                  </a:schemeClr>
                </a:solidFill>
              </a:ln>
              <a:effectLst/>
            </p:spPr>
            <p:txBody>
              <a:bodyPr/>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grpSp>
        <p:sp>
          <p:nvSpPr>
            <p:cNvPr id="52" name="Rectangle 51"/>
            <p:cNvSpPr/>
            <p:nvPr/>
          </p:nvSpPr>
          <p:spPr bwMode="auto">
            <a:xfrm>
              <a:off x="5062240" y="3868688"/>
              <a:ext cx="720080" cy="72008"/>
            </a:xfrm>
            <a:prstGeom prst="rect">
              <a:avLst/>
            </a:prstGeom>
            <a:grpFill/>
            <a:ln w="12700" cap="flat" cmpd="sng" algn="ctr">
              <a:solidFill>
                <a:schemeClr val="accent3">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grpSp>
      <p:cxnSp>
        <p:nvCxnSpPr>
          <p:cNvPr id="53" name="AutoShape 17"/>
          <p:cNvCxnSpPr>
            <a:cxnSpLocks noChangeShapeType="1"/>
            <a:stCxn id="23561" idx="2"/>
            <a:endCxn id="23569" idx="0"/>
          </p:cNvCxnSpPr>
          <p:nvPr/>
        </p:nvCxnSpPr>
        <p:spPr bwMode="auto">
          <a:xfrm>
            <a:off x="3205163" y="3884613"/>
            <a:ext cx="962025" cy="1114425"/>
          </a:xfrm>
          <a:prstGeom prst="straightConnector1">
            <a:avLst/>
          </a:prstGeom>
          <a:noFill/>
          <a:ln w="25400" cap="flat">
            <a:solidFill>
              <a:srgbClr val="FF0000"/>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34833" name="AutoShape 17"/>
          <p:cNvCxnSpPr>
            <a:cxnSpLocks noChangeShapeType="1"/>
            <a:stCxn id="38" idx="2"/>
            <a:endCxn id="40" idx="0"/>
          </p:cNvCxnSpPr>
          <p:nvPr/>
        </p:nvCxnSpPr>
        <p:spPr bwMode="auto">
          <a:xfrm>
            <a:off x="2874963" y="3884613"/>
            <a:ext cx="963612" cy="1114425"/>
          </a:xfrm>
          <a:prstGeom prst="straightConnector1">
            <a:avLst/>
          </a:prstGeom>
          <a:noFill/>
          <a:ln w="25400" cap="flat">
            <a:solidFill>
              <a:srgbClr val="4F81BD"/>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cxnSp>
        <p:nvCxnSpPr>
          <p:cNvPr id="54" name="AutoShape 17"/>
          <p:cNvCxnSpPr>
            <a:cxnSpLocks noChangeShapeType="1"/>
            <a:stCxn id="23558" idx="2"/>
            <a:endCxn id="23561" idx="0"/>
          </p:cNvCxnSpPr>
          <p:nvPr/>
        </p:nvCxnSpPr>
        <p:spPr bwMode="auto">
          <a:xfrm>
            <a:off x="2990850" y="2792413"/>
            <a:ext cx="214313" cy="1041400"/>
          </a:xfrm>
          <a:prstGeom prst="straightConnector1">
            <a:avLst/>
          </a:prstGeom>
          <a:noFill/>
          <a:ln w="25400" cap="flat">
            <a:solidFill>
              <a:srgbClr val="FF0000"/>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11615396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Rate Matrix Q</a:t>
            </a:r>
            <a:endParaRPr kumimoji="1" lang="zh-CN" altLang="en-US" dirty="0"/>
          </a:p>
        </p:txBody>
      </p:sp>
      <p:pic>
        <p:nvPicPr>
          <p:cNvPr id="4" name="内容占位符 3"/>
          <p:cNvPicPr>
            <a:picLocks noGrp="1" noChangeAspect="1"/>
          </p:cNvPicPr>
          <p:nvPr>
            <p:ph idx="1"/>
          </p:nvPr>
        </p:nvPicPr>
        <p:blipFill>
          <a:blip r:embed="rId2"/>
          <a:srcRect l="-10213" r="-10213"/>
          <a:stretch>
            <a:fillRect/>
          </a:stretch>
        </p:blipFill>
        <p:spPr/>
      </p:pic>
    </p:spTree>
    <p:extLst>
      <p:ext uri="{BB962C8B-B14F-4D97-AF65-F5344CB8AC3E}">
        <p14:creationId xmlns:p14="http://schemas.microsoft.com/office/powerpoint/2010/main" val="2417353595"/>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319088" y="1352550"/>
            <a:ext cx="7810500" cy="1143000"/>
          </a:xfrm>
        </p:spPr>
        <p:txBody>
          <a:bodyPr/>
          <a:lstStyle/>
          <a:p>
            <a:pPr algn="l"/>
            <a:r>
              <a:rPr lang="en-US" altLang="zh-CN" sz="2800">
                <a:solidFill>
                  <a:schemeClr val="accent2"/>
                </a:solidFill>
                <a:latin typeface="Arial" charset="0"/>
              </a:rPr>
              <a:t>As we go along the genome,</a:t>
            </a:r>
            <a:br>
              <a:rPr lang="en-US" altLang="zh-CN" sz="2800">
                <a:solidFill>
                  <a:schemeClr val="accent2"/>
                </a:solidFill>
                <a:latin typeface="Arial" charset="0"/>
              </a:rPr>
            </a:br>
            <a:r>
              <a:rPr lang="en-US" altLang="zh-CN" sz="2800">
                <a:solidFill>
                  <a:schemeClr val="accent2"/>
                </a:solidFill>
                <a:latin typeface="Arial" charset="0"/>
              </a:rPr>
              <a:t>ancestry change</a:t>
            </a:r>
          </a:p>
        </p:txBody>
      </p:sp>
      <p:sp>
        <p:nvSpPr>
          <p:cNvPr id="31747" name="Line 3"/>
          <p:cNvSpPr>
            <a:spLocks noChangeShapeType="1"/>
          </p:cNvSpPr>
          <p:nvPr/>
        </p:nvSpPr>
        <p:spPr bwMode="auto">
          <a:xfrm flipV="1">
            <a:off x="914400" y="58674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48" name="Line 4"/>
          <p:cNvSpPr>
            <a:spLocks noChangeShapeType="1"/>
          </p:cNvSpPr>
          <p:nvPr/>
        </p:nvSpPr>
        <p:spPr bwMode="auto">
          <a:xfrm>
            <a:off x="914400" y="58674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49" name="Line 5"/>
          <p:cNvSpPr>
            <a:spLocks noChangeShapeType="1"/>
          </p:cNvSpPr>
          <p:nvPr/>
        </p:nvSpPr>
        <p:spPr bwMode="auto">
          <a:xfrm>
            <a:off x="1600200" y="5486400"/>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50" name="Line 6"/>
          <p:cNvSpPr>
            <a:spLocks noChangeShapeType="1"/>
          </p:cNvSpPr>
          <p:nvPr/>
        </p:nvSpPr>
        <p:spPr bwMode="auto">
          <a:xfrm flipV="1">
            <a:off x="2362200" y="51816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51" name="Line 7"/>
          <p:cNvSpPr>
            <a:spLocks noChangeShapeType="1"/>
          </p:cNvSpPr>
          <p:nvPr/>
        </p:nvSpPr>
        <p:spPr bwMode="auto">
          <a:xfrm flipV="1">
            <a:off x="1905000" y="5181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52" name="Line 8"/>
          <p:cNvSpPr>
            <a:spLocks noChangeShapeType="1"/>
          </p:cNvSpPr>
          <p:nvPr/>
        </p:nvSpPr>
        <p:spPr bwMode="auto">
          <a:xfrm flipV="1">
            <a:off x="1295400" y="58674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53" name="Line 9"/>
          <p:cNvSpPr>
            <a:spLocks noChangeShapeType="1"/>
          </p:cNvSpPr>
          <p:nvPr/>
        </p:nvSpPr>
        <p:spPr bwMode="auto">
          <a:xfrm flipV="1">
            <a:off x="1066800" y="54864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54" name="Line 10"/>
          <p:cNvSpPr>
            <a:spLocks noChangeShapeType="1"/>
          </p:cNvSpPr>
          <p:nvPr/>
        </p:nvSpPr>
        <p:spPr bwMode="auto">
          <a:xfrm>
            <a:off x="1066800" y="5486400"/>
            <a:ext cx="53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55" name="Line 11"/>
          <p:cNvSpPr>
            <a:spLocks noChangeShapeType="1"/>
          </p:cNvSpPr>
          <p:nvPr/>
        </p:nvSpPr>
        <p:spPr bwMode="auto">
          <a:xfrm>
            <a:off x="1905000" y="5181600"/>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56" name="Line 12"/>
          <p:cNvSpPr>
            <a:spLocks noChangeShapeType="1"/>
          </p:cNvSpPr>
          <p:nvPr/>
        </p:nvSpPr>
        <p:spPr bwMode="auto">
          <a:xfrm flipV="1">
            <a:off x="1295400" y="3657600"/>
            <a:ext cx="0" cy="1828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57" name="Line 13"/>
          <p:cNvSpPr>
            <a:spLocks noChangeShapeType="1"/>
          </p:cNvSpPr>
          <p:nvPr/>
        </p:nvSpPr>
        <p:spPr bwMode="auto">
          <a:xfrm>
            <a:off x="1295400" y="3657600"/>
            <a:ext cx="76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58" name="Line 14"/>
          <p:cNvSpPr>
            <a:spLocks noChangeShapeType="1"/>
          </p:cNvSpPr>
          <p:nvPr/>
        </p:nvSpPr>
        <p:spPr bwMode="auto">
          <a:xfrm>
            <a:off x="2057400" y="36576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59" name="Line 15"/>
          <p:cNvSpPr>
            <a:spLocks noChangeShapeType="1"/>
          </p:cNvSpPr>
          <p:nvPr/>
        </p:nvSpPr>
        <p:spPr bwMode="auto">
          <a:xfrm flipV="1">
            <a:off x="3810000" y="58674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60" name="Line 16"/>
          <p:cNvSpPr>
            <a:spLocks noChangeShapeType="1"/>
          </p:cNvSpPr>
          <p:nvPr/>
        </p:nvSpPr>
        <p:spPr bwMode="auto">
          <a:xfrm>
            <a:off x="3810000" y="58674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61" name="Line 17"/>
          <p:cNvSpPr>
            <a:spLocks noChangeShapeType="1"/>
          </p:cNvSpPr>
          <p:nvPr/>
        </p:nvSpPr>
        <p:spPr bwMode="auto">
          <a:xfrm>
            <a:off x="4495800" y="5486400"/>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62" name="Line 18"/>
          <p:cNvSpPr>
            <a:spLocks noChangeShapeType="1"/>
          </p:cNvSpPr>
          <p:nvPr/>
        </p:nvSpPr>
        <p:spPr bwMode="auto">
          <a:xfrm flipV="1">
            <a:off x="4953000" y="5791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63" name="Line 19"/>
          <p:cNvSpPr>
            <a:spLocks noChangeShapeType="1"/>
          </p:cNvSpPr>
          <p:nvPr/>
        </p:nvSpPr>
        <p:spPr bwMode="auto">
          <a:xfrm flipV="1">
            <a:off x="4724400" y="5181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64" name="Line 20"/>
          <p:cNvSpPr>
            <a:spLocks noChangeShapeType="1"/>
          </p:cNvSpPr>
          <p:nvPr/>
        </p:nvSpPr>
        <p:spPr bwMode="auto">
          <a:xfrm flipV="1">
            <a:off x="4191000" y="58674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65" name="Line 21"/>
          <p:cNvSpPr>
            <a:spLocks noChangeShapeType="1"/>
          </p:cNvSpPr>
          <p:nvPr/>
        </p:nvSpPr>
        <p:spPr bwMode="auto">
          <a:xfrm flipV="1">
            <a:off x="3962400" y="54864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66" name="Line 22"/>
          <p:cNvSpPr>
            <a:spLocks noChangeShapeType="1"/>
          </p:cNvSpPr>
          <p:nvPr/>
        </p:nvSpPr>
        <p:spPr bwMode="auto">
          <a:xfrm>
            <a:off x="3962400" y="5486400"/>
            <a:ext cx="53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67" name="Line 23"/>
          <p:cNvSpPr>
            <a:spLocks noChangeShapeType="1"/>
          </p:cNvSpPr>
          <p:nvPr/>
        </p:nvSpPr>
        <p:spPr bwMode="auto">
          <a:xfrm flipV="1">
            <a:off x="4419600" y="4419600"/>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68" name="Line 24"/>
          <p:cNvSpPr>
            <a:spLocks noChangeShapeType="1"/>
          </p:cNvSpPr>
          <p:nvPr/>
        </p:nvSpPr>
        <p:spPr bwMode="auto">
          <a:xfrm>
            <a:off x="4419600" y="4419600"/>
            <a:ext cx="76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69" name="Line 25"/>
          <p:cNvSpPr>
            <a:spLocks noChangeShapeType="1"/>
          </p:cNvSpPr>
          <p:nvPr/>
        </p:nvSpPr>
        <p:spPr bwMode="auto">
          <a:xfrm>
            <a:off x="5181600" y="4419600"/>
            <a:ext cx="0" cy="137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70" name="Line 26"/>
          <p:cNvSpPr>
            <a:spLocks noChangeShapeType="1"/>
          </p:cNvSpPr>
          <p:nvPr/>
        </p:nvSpPr>
        <p:spPr bwMode="auto">
          <a:xfrm flipH="1">
            <a:off x="4191000" y="5181600"/>
            <a:ext cx="53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71" name="Line 27"/>
          <p:cNvSpPr>
            <a:spLocks noChangeShapeType="1"/>
          </p:cNvSpPr>
          <p:nvPr/>
        </p:nvSpPr>
        <p:spPr bwMode="auto">
          <a:xfrm flipV="1">
            <a:off x="6477000" y="58674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72" name="Line 28"/>
          <p:cNvSpPr>
            <a:spLocks noChangeShapeType="1"/>
          </p:cNvSpPr>
          <p:nvPr/>
        </p:nvSpPr>
        <p:spPr bwMode="auto">
          <a:xfrm>
            <a:off x="6477000" y="58674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73" name="Line 29"/>
          <p:cNvSpPr>
            <a:spLocks noChangeShapeType="1"/>
          </p:cNvSpPr>
          <p:nvPr/>
        </p:nvSpPr>
        <p:spPr bwMode="auto">
          <a:xfrm>
            <a:off x="7162800" y="5486400"/>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74" name="Line 30"/>
          <p:cNvSpPr>
            <a:spLocks noChangeShapeType="1"/>
          </p:cNvSpPr>
          <p:nvPr/>
        </p:nvSpPr>
        <p:spPr bwMode="auto">
          <a:xfrm flipV="1">
            <a:off x="7772400" y="4953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75" name="Line 31"/>
          <p:cNvSpPr>
            <a:spLocks noChangeShapeType="1"/>
          </p:cNvSpPr>
          <p:nvPr/>
        </p:nvSpPr>
        <p:spPr bwMode="auto">
          <a:xfrm flipV="1">
            <a:off x="7467600" y="4953000"/>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76" name="Line 32"/>
          <p:cNvSpPr>
            <a:spLocks noChangeShapeType="1"/>
          </p:cNvSpPr>
          <p:nvPr/>
        </p:nvSpPr>
        <p:spPr bwMode="auto">
          <a:xfrm flipV="1">
            <a:off x="6858000" y="58674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77" name="Line 33"/>
          <p:cNvSpPr>
            <a:spLocks noChangeShapeType="1"/>
          </p:cNvSpPr>
          <p:nvPr/>
        </p:nvSpPr>
        <p:spPr bwMode="auto">
          <a:xfrm flipV="1">
            <a:off x="6629400" y="54864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78" name="Line 34"/>
          <p:cNvSpPr>
            <a:spLocks noChangeShapeType="1"/>
          </p:cNvSpPr>
          <p:nvPr/>
        </p:nvSpPr>
        <p:spPr bwMode="auto">
          <a:xfrm>
            <a:off x="6629400" y="5486400"/>
            <a:ext cx="53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79" name="Line 35"/>
          <p:cNvSpPr>
            <a:spLocks noChangeShapeType="1"/>
          </p:cNvSpPr>
          <p:nvPr/>
        </p:nvSpPr>
        <p:spPr bwMode="auto">
          <a:xfrm>
            <a:off x="7467600" y="49530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80" name="Line 36"/>
          <p:cNvSpPr>
            <a:spLocks noChangeShapeType="1"/>
          </p:cNvSpPr>
          <p:nvPr/>
        </p:nvSpPr>
        <p:spPr bwMode="auto">
          <a:xfrm flipV="1">
            <a:off x="6553200" y="2971800"/>
            <a:ext cx="0" cy="2286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81" name="Line 37"/>
          <p:cNvSpPr>
            <a:spLocks noChangeShapeType="1"/>
          </p:cNvSpPr>
          <p:nvPr/>
        </p:nvSpPr>
        <p:spPr bwMode="auto">
          <a:xfrm>
            <a:off x="6553200" y="2971800"/>
            <a:ext cx="1066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82" name="Line 38"/>
          <p:cNvSpPr>
            <a:spLocks noChangeShapeType="1"/>
          </p:cNvSpPr>
          <p:nvPr/>
        </p:nvSpPr>
        <p:spPr bwMode="auto">
          <a:xfrm>
            <a:off x="7620000" y="2971800"/>
            <a:ext cx="0" cy="1981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83" name="Line 39"/>
          <p:cNvSpPr>
            <a:spLocks noChangeShapeType="1"/>
          </p:cNvSpPr>
          <p:nvPr/>
        </p:nvSpPr>
        <p:spPr bwMode="auto">
          <a:xfrm flipV="1">
            <a:off x="1676400" y="3505200"/>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84" name="Line 40"/>
          <p:cNvSpPr>
            <a:spLocks noChangeShapeType="1"/>
          </p:cNvSpPr>
          <p:nvPr/>
        </p:nvSpPr>
        <p:spPr bwMode="auto">
          <a:xfrm flipV="1">
            <a:off x="4800600" y="4267200"/>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85" name="Line 41"/>
          <p:cNvSpPr>
            <a:spLocks noChangeShapeType="1"/>
          </p:cNvSpPr>
          <p:nvPr/>
        </p:nvSpPr>
        <p:spPr bwMode="auto">
          <a:xfrm flipH="1">
            <a:off x="6248400" y="5257800"/>
            <a:ext cx="609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86" name="Line 42"/>
          <p:cNvSpPr>
            <a:spLocks noChangeShapeType="1"/>
          </p:cNvSpPr>
          <p:nvPr/>
        </p:nvSpPr>
        <p:spPr bwMode="auto">
          <a:xfrm>
            <a:off x="6248400" y="5257800"/>
            <a:ext cx="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87" name="Line 43"/>
          <p:cNvSpPr>
            <a:spLocks noChangeShapeType="1"/>
          </p:cNvSpPr>
          <p:nvPr/>
        </p:nvSpPr>
        <p:spPr bwMode="auto">
          <a:xfrm>
            <a:off x="6858000" y="52578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88" name="Line 44"/>
          <p:cNvSpPr>
            <a:spLocks noChangeShapeType="1"/>
          </p:cNvSpPr>
          <p:nvPr/>
        </p:nvSpPr>
        <p:spPr bwMode="auto">
          <a:xfrm>
            <a:off x="4191000" y="5181600"/>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89" name="Line 45"/>
          <p:cNvSpPr>
            <a:spLocks noChangeShapeType="1"/>
          </p:cNvSpPr>
          <p:nvPr/>
        </p:nvSpPr>
        <p:spPr bwMode="auto">
          <a:xfrm>
            <a:off x="4953000" y="57912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90" name="Line 46"/>
          <p:cNvSpPr>
            <a:spLocks noChangeShapeType="1"/>
          </p:cNvSpPr>
          <p:nvPr/>
        </p:nvSpPr>
        <p:spPr bwMode="auto">
          <a:xfrm>
            <a:off x="5334000" y="5791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91" name="Line 47"/>
          <p:cNvSpPr>
            <a:spLocks noChangeShapeType="1"/>
          </p:cNvSpPr>
          <p:nvPr/>
        </p:nvSpPr>
        <p:spPr bwMode="auto">
          <a:xfrm>
            <a:off x="2209800" y="58674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92" name="Line 48"/>
          <p:cNvSpPr>
            <a:spLocks noChangeShapeType="1"/>
          </p:cNvSpPr>
          <p:nvPr/>
        </p:nvSpPr>
        <p:spPr bwMode="auto">
          <a:xfrm>
            <a:off x="2209800" y="58674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93" name="Line 49"/>
          <p:cNvSpPr>
            <a:spLocks noChangeShapeType="1"/>
          </p:cNvSpPr>
          <p:nvPr/>
        </p:nvSpPr>
        <p:spPr bwMode="auto">
          <a:xfrm>
            <a:off x="2514600" y="58674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94" name="Line 50"/>
          <p:cNvSpPr>
            <a:spLocks noChangeShapeType="1"/>
          </p:cNvSpPr>
          <p:nvPr/>
        </p:nvSpPr>
        <p:spPr bwMode="auto">
          <a:xfrm flipV="1">
            <a:off x="7086600" y="27432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795" name="Line 51"/>
          <p:cNvSpPr>
            <a:spLocks noChangeShapeType="1"/>
          </p:cNvSpPr>
          <p:nvPr/>
        </p:nvSpPr>
        <p:spPr bwMode="auto">
          <a:xfrm>
            <a:off x="8382000" y="1981200"/>
            <a:ext cx="0" cy="441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grpSp>
        <p:nvGrpSpPr>
          <p:cNvPr id="24627" name="Group 51"/>
          <p:cNvGrpSpPr>
            <a:grpSpLocks/>
          </p:cNvGrpSpPr>
          <p:nvPr/>
        </p:nvGrpSpPr>
        <p:grpSpPr bwMode="auto">
          <a:xfrm flipV="1">
            <a:off x="520700" y="6518275"/>
            <a:ext cx="7899400" cy="101600"/>
            <a:chOff x="3916965" y="5605264"/>
            <a:chExt cx="937636" cy="72009"/>
          </a:xfrm>
        </p:grpSpPr>
        <p:sp>
          <p:nvSpPr>
            <p:cNvPr id="53" name="Rectangle 52"/>
            <p:cNvSpPr/>
            <p:nvPr/>
          </p:nvSpPr>
          <p:spPr bwMode="auto">
            <a:xfrm>
              <a:off x="3916965" y="5605264"/>
              <a:ext cx="649524" cy="72009"/>
            </a:xfrm>
            <a:prstGeom prst="rect">
              <a:avLst/>
            </a:prstGeom>
            <a:solidFill>
              <a:srgbClr val="095BC4"/>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41350"/>
              <a:endParaRPr lang="zh-CN" altLang="en-US" sz="2500">
                <a:solidFill>
                  <a:srgbClr val="000000"/>
                </a:solidFill>
                <a:sym typeface="Helvetica Light" charset="0"/>
              </a:endParaRPr>
            </a:p>
          </p:txBody>
        </p:sp>
        <p:sp>
          <p:nvSpPr>
            <p:cNvPr id="24630" name="Rectangle 53"/>
            <p:cNvSpPr>
              <a:spLocks noChangeArrowheads="1"/>
            </p:cNvSpPr>
            <p:nvPr/>
          </p:nvSpPr>
          <p:spPr bwMode="auto">
            <a:xfrm>
              <a:off x="4566569" y="5605264"/>
              <a:ext cx="288032" cy="7200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defTabSz="641350"/>
              <a:endParaRPr lang="zh-CN" altLang="en-US" sz="2500">
                <a:solidFill>
                  <a:srgbClr val="000000"/>
                </a:solidFill>
                <a:sym typeface="Helvetica Light" charset="0"/>
              </a:endParaRPr>
            </a:p>
          </p:txBody>
        </p:sp>
      </p:grpSp>
      <p:sp>
        <p:nvSpPr>
          <p:cNvPr id="24628" name="Rectangle 54"/>
          <p:cNvSpPr>
            <a:spLocks noChangeArrowheads="1"/>
          </p:cNvSpPr>
          <p:nvPr/>
        </p:nvSpPr>
        <p:spPr bwMode="auto">
          <a:xfrm flipV="1">
            <a:off x="2952750" y="6518275"/>
            <a:ext cx="3033713" cy="1016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261" tIns="32130" rIns="64261" bIns="32130"/>
          <a:lstStyle/>
          <a:p>
            <a:pPr algn="ctr" defTabSz="641350"/>
            <a:endParaRPr lang="zh-CN" altLang="en-US" sz="2500">
              <a:solidFill>
                <a:srgbClr val="008000"/>
              </a:solidFill>
              <a:sym typeface="Helvetica Light" charset="0"/>
            </a:endParaRPr>
          </a:p>
        </p:txBody>
      </p:sp>
    </p:spTree>
    <p:extLst>
      <p:ext uri="{BB962C8B-B14F-4D97-AF65-F5344CB8AC3E}">
        <p14:creationId xmlns:p14="http://schemas.microsoft.com/office/powerpoint/2010/main" val="118998349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57200" y="6356350"/>
            <a:ext cx="2133600" cy="365125"/>
          </a:xfrm>
        </p:spPr>
        <p:txBody>
          <a:bodyPr/>
          <a:lstStyle/>
          <a:p>
            <a:pPr algn="l">
              <a:defRPr/>
            </a:pPr>
            <a:fld id="{64D02E1C-61D9-D94D-85FE-0B0C8DE4C5B5}" type="slidenum">
              <a:rPr lang="en-US"/>
              <a:pPr algn="l">
                <a:defRPr/>
              </a:pPr>
              <a:t>81</a:t>
            </a:fld>
            <a:endParaRPr lang="en-US"/>
          </a:p>
        </p:txBody>
      </p:sp>
      <p:pic>
        <p:nvPicPr>
          <p:cNvPr id="2560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60675" y="715963"/>
            <a:ext cx="3044825"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extBox 3"/>
          <p:cNvSpPr txBox="1">
            <a:spLocks noChangeArrowheads="1"/>
          </p:cNvSpPr>
          <p:nvPr/>
        </p:nvSpPr>
        <p:spPr bwMode="auto">
          <a:xfrm>
            <a:off x="2992438" y="123825"/>
            <a:ext cx="294481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cs typeface="ＭＳ Ｐゴシック" charset="0"/>
              </a:defRPr>
            </a:lvl2pPr>
            <a:lvl3pPr marL="1143000" indent="-228600">
              <a:defRPr>
                <a:solidFill>
                  <a:schemeClr val="tx1"/>
                </a:solidFill>
                <a:latin typeface="Calibri" charset="0"/>
                <a:ea typeface="ＭＳ Ｐゴシック" charset="0"/>
                <a:cs typeface="ＭＳ Ｐゴシック" charset="0"/>
              </a:defRPr>
            </a:lvl3pPr>
            <a:lvl4pPr marL="1600200" indent="-228600">
              <a:defRPr>
                <a:solidFill>
                  <a:schemeClr val="tx1"/>
                </a:solidFill>
                <a:latin typeface="Calibri" charset="0"/>
                <a:ea typeface="ＭＳ Ｐゴシック" charset="0"/>
                <a:cs typeface="ＭＳ Ｐゴシック" charset="0"/>
              </a:defRPr>
            </a:lvl4pPr>
            <a:lvl5pPr marL="2057400" indent="-228600">
              <a:defRPr>
                <a:solidFill>
                  <a:schemeClr val="tx1"/>
                </a:solidFill>
                <a:latin typeface="Calibri" charset="0"/>
                <a:ea typeface="ＭＳ Ｐゴシック" charset="0"/>
                <a:cs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cs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cs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cs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cs typeface="ＭＳ Ｐゴシック" charset="0"/>
              </a:defRPr>
            </a:lvl9pPr>
          </a:lstStyle>
          <a:p>
            <a:r>
              <a:rPr lang="en-US" altLang="zh-CN" sz="3200">
                <a:latin typeface="Helvetica Light" charset="0"/>
                <a:ea typeface="ヒラギノ角ゴ ProN W3" charset="0"/>
                <a:cs typeface="ヒラギノ角ゴ ProN W3" charset="0"/>
              </a:rPr>
              <a:t>Population tree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738" y="4259263"/>
            <a:ext cx="240665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17888" y="4259263"/>
            <a:ext cx="2397125"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78550" y="4259263"/>
            <a:ext cx="2398713"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7" name="Group 51"/>
          <p:cNvGrpSpPr>
            <a:grpSpLocks/>
          </p:cNvGrpSpPr>
          <p:nvPr/>
        </p:nvGrpSpPr>
        <p:grpSpPr bwMode="auto">
          <a:xfrm flipV="1">
            <a:off x="500063" y="6638925"/>
            <a:ext cx="7899400" cy="101600"/>
            <a:chOff x="3916965" y="5605264"/>
            <a:chExt cx="937636" cy="72009"/>
          </a:xfrm>
        </p:grpSpPr>
        <p:sp>
          <p:nvSpPr>
            <p:cNvPr id="13" name="Rectangle 12"/>
            <p:cNvSpPr/>
            <p:nvPr/>
          </p:nvSpPr>
          <p:spPr bwMode="auto">
            <a:xfrm>
              <a:off x="3916965" y="5605264"/>
              <a:ext cx="649524" cy="72009"/>
            </a:xfrm>
            <a:prstGeom prst="rect">
              <a:avLst/>
            </a:prstGeom>
            <a:solidFill>
              <a:srgbClr val="095BC4"/>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41350"/>
              <a:endParaRPr lang="zh-CN" altLang="en-US" sz="2500">
                <a:solidFill>
                  <a:srgbClr val="000000"/>
                </a:solidFill>
                <a:sym typeface="Helvetica Light" charset="0"/>
              </a:endParaRPr>
            </a:p>
          </p:txBody>
        </p:sp>
        <p:sp>
          <p:nvSpPr>
            <p:cNvPr id="25610" name="Rectangle 53"/>
            <p:cNvSpPr>
              <a:spLocks noChangeArrowheads="1"/>
            </p:cNvSpPr>
            <p:nvPr/>
          </p:nvSpPr>
          <p:spPr bwMode="auto">
            <a:xfrm>
              <a:off x="4566569" y="5605264"/>
              <a:ext cx="288032" cy="7200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defTabSz="641350"/>
              <a:endParaRPr lang="zh-CN" altLang="en-US" sz="2500">
                <a:solidFill>
                  <a:srgbClr val="000000"/>
                </a:solidFill>
                <a:sym typeface="Helvetica Light" charset="0"/>
              </a:endParaRPr>
            </a:p>
          </p:txBody>
        </p:sp>
      </p:grpSp>
      <p:sp>
        <p:nvSpPr>
          <p:cNvPr id="25608" name="Rectangle 54"/>
          <p:cNvSpPr>
            <a:spLocks noChangeArrowheads="1"/>
          </p:cNvSpPr>
          <p:nvPr/>
        </p:nvSpPr>
        <p:spPr bwMode="auto">
          <a:xfrm flipV="1">
            <a:off x="2932113" y="6638925"/>
            <a:ext cx="3033712" cy="1016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261" tIns="32130" rIns="64261" bIns="32130"/>
          <a:lstStyle/>
          <a:p>
            <a:pPr algn="ctr" defTabSz="641350"/>
            <a:endParaRPr lang="zh-CN" altLang="en-US" sz="2500">
              <a:solidFill>
                <a:srgbClr val="008000"/>
              </a:solidFill>
              <a:sym typeface="Helvetica Light" charset="0"/>
            </a:endParaRPr>
          </a:p>
        </p:txBody>
      </p:sp>
    </p:spTree>
    <p:extLst>
      <p:ext uri="{BB962C8B-B14F-4D97-AF65-F5344CB8AC3E}">
        <p14:creationId xmlns:p14="http://schemas.microsoft.com/office/powerpoint/2010/main" val="2892057247"/>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388"/>
            <a:ext cx="8229600" cy="758825"/>
          </a:xfrm>
        </p:spPr>
        <p:txBody>
          <a:bodyPr rtlCol="0">
            <a:normAutofit fontScale="90000"/>
          </a:bodyPr>
          <a:lstStyle/>
          <a:p>
            <a:pPr fontAlgn="auto">
              <a:spcAft>
                <a:spcPts val="0"/>
              </a:spcAft>
              <a:defRPr/>
            </a:pPr>
            <a:r>
              <a:rPr lang="en-US" dirty="0" smtClean="0">
                <a:ea typeface="+mj-ea"/>
                <a:cs typeface="+mj-cs"/>
              </a:rPr>
              <a:t>Remark on clocks</a:t>
            </a:r>
          </a:p>
        </p:txBody>
      </p:sp>
      <p:sp>
        <p:nvSpPr>
          <p:cNvPr id="3" name="Content Placeholder 2"/>
          <p:cNvSpPr>
            <a:spLocks noGrp="1"/>
          </p:cNvSpPr>
          <p:nvPr>
            <p:ph idx="1"/>
          </p:nvPr>
        </p:nvSpPr>
        <p:spPr>
          <a:xfrm>
            <a:off x="457200" y="827088"/>
            <a:ext cx="8229600" cy="4525962"/>
          </a:xfrm>
        </p:spPr>
        <p:txBody>
          <a:bodyPr rtlCol="0">
            <a:normAutofit/>
          </a:bodyPr>
          <a:lstStyle/>
          <a:p>
            <a:pPr marL="0" indent="0" fontAlgn="auto">
              <a:spcAft>
                <a:spcPts val="0"/>
              </a:spcAft>
              <a:buFont typeface="Arial"/>
              <a:buNone/>
              <a:defRPr/>
            </a:pPr>
            <a:r>
              <a:rPr lang="en-US" dirty="0" smtClean="0">
                <a:ea typeface="+mn-ea"/>
                <a:cs typeface="+mn-cs"/>
              </a:rPr>
              <a:t>There are 3 “independent” clocks:</a:t>
            </a:r>
          </a:p>
          <a:p>
            <a:pPr marL="514350" indent="-514350" fontAlgn="auto">
              <a:spcAft>
                <a:spcPts val="0"/>
              </a:spcAft>
              <a:buFont typeface="+mj-lt"/>
              <a:buAutoNum type="arabicPeriod"/>
              <a:defRPr/>
            </a:pPr>
            <a:r>
              <a:rPr lang="en-US" dirty="0" smtClean="0">
                <a:ea typeface="+mn-ea"/>
                <a:cs typeface="+mn-cs"/>
              </a:rPr>
              <a:t>Coalescence clock. Rate determined by N</a:t>
            </a:r>
            <a:r>
              <a:rPr lang="en-US" baseline="-25000" dirty="0" smtClean="0">
                <a:ea typeface="+mn-ea"/>
                <a:cs typeface="+mn-cs"/>
              </a:rPr>
              <a:t>e</a:t>
            </a:r>
            <a:endParaRPr lang="en-US" dirty="0" smtClean="0">
              <a:ea typeface="+mn-ea"/>
              <a:cs typeface="+mn-cs"/>
            </a:endParaRPr>
          </a:p>
          <a:p>
            <a:pPr marL="514350" indent="-514350" fontAlgn="auto">
              <a:spcAft>
                <a:spcPts val="0"/>
              </a:spcAft>
              <a:buFont typeface="+mj-lt"/>
              <a:buAutoNum type="arabicPeriod"/>
              <a:defRPr/>
            </a:pPr>
            <a:r>
              <a:rPr lang="en-US" dirty="0" smtClean="0">
                <a:ea typeface="+mn-ea"/>
                <a:cs typeface="+mn-cs"/>
              </a:rPr>
              <a:t>Mutation clock. Mutations along coalescence trees – mu &amp; N</a:t>
            </a:r>
            <a:r>
              <a:rPr lang="en-US" baseline="-25000" dirty="0" smtClean="0">
                <a:ea typeface="+mn-ea"/>
                <a:cs typeface="+mn-cs"/>
              </a:rPr>
              <a:t>e</a:t>
            </a:r>
          </a:p>
          <a:p>
            <a:pPr marL="514350" indent="-514350" fontAlgn="auto">
              <a:spcAft>
                <a:spcPts val="0"/>
              </a:spcAft>
              <a:buFont typeface="+mj-lt"/>
              <a:buAutoNum type="arabicPeriod"/>
              <a:defRPr/>
            </a:pPr>
            <a:r>
              <a:rPr lang="en-US" dirty="0" smtClean="0">
                <a:ea typeface="+mn-ea"/>
                <a:cs typeface="+mn-cs"/>
              </a:rPr>
              <a:t>Recombination clock – rec &amp; N</a:t>
            </a:r>
            <a:r>
              <a:rPr lang="en-US" baseline="-25000" dirty="0" smtClean="0">
                <a:ea typeface="+mn-ea"/>
                <a:cs typeface="+mn-cs"/>
              </a:rPr>
              <a:t>e</a:t>
            </a:r>
            <a:endParaRPr lang="en-US" dirty="0" smtClean="0">
              <a:ea typeface="+mn-ea"/>
              <a:cs typeface="+mn-cs"/>
            </a:endParaRPr>
          </a:p>
          <a:p>
            <a:pPr marL="514350" indent="-514350" fontAlgn="auto">
              <a:spcAft>
                <a:spcPts val="0"/>
              </a:spcAft>
              <a:buFont typeface="+mj-lt"/>
              <a:buAutoNum type="arabicPeriod"/>
              <a:defRPr/>
            </a:pPr>
            <a:endParaRPr lang="en-US" dirty="0" smtClean="0">
              <a:ea typeface="+mn-ea"/>
              <a:cs typeface="+mn-cs"/>
            </a:endParaRPr>
          </a:p>
        </p:txBody>
      </p:sp>
      <p:grpSp>
        <p:nvGrpSpPr>
          <p:cNvPr id="26627" name="Group 56"/>
          <p:cNvGrpSpPr>
            <a:grpSpLocks/>
          </p:cNvGrpSpPr>
          <p:nvPr/>
        </p:nvGrpSpPr>
        <p:grpSpPr bwMode="auto">
          <a:xfrm>
            <a:off x="2201863" y="4327525"/>
            <a:ext cx="4432300" cy="2352675"/>
            <a:chOff x="520700" y="1981200"/>
            <a:chExt cx="7899400" cy="4638675"/>
          </a:xfrm>
        </p:grpSpPr>
        <p:sp>
          <p:nvSpPr>
            <p:cNvPr id="4" name="Line 3"/>
            <p:cNvSpPr>
              <a:spLocks noChangeShapeType="1"/>
            </p:cNvSpPr>
            <p:nvPr/>
          </p:nvSpPr>
          <p:spPr bwMode="auto">
            <a:xfrm flipV="1">
              <a:off x="913972" y="5868673"/>
              <a:ext cx="0" cy="5321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5" name="Line 4"/>
            <p:cNvSpPr>
              <a:spLocks noChangeShapeType="1"/>
            </p:cNvSpPr>
            <p:nvPr/>
          </p:nvSpPr>
          <p:spPr bwMode="auto">
            <a:xfrm>
              <a:off x="913972" y="5868673"/>
              <a:ext cx="3819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6" name="Line 5"/>
            <p:cNvSpPr>
              <a:spLocks noChangeShapeType="1"/>
            </p:cNvSpPr>
            <p:nvPr/>
          </p:nvSpPr>
          <p:spPr bwMode="auto">
            <a:xfrm>
              <a:off x="1601492" y="5486811"/>
              <a:ext cx="0" cy="9139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7" name="Line 6"/>
            <p:cNvSpPr>
              <a:spLocks noChangeShapeType="1"/>
            </p:cNvSpPr>
            <p:nvPr/>
          </p:nvSpPr>
          <p:spPr bwMode="auto">
            <a:xfrm flipV="1">
              <a:off x="2362572" y="5180070"/>
              <a:ext cx="0" cy="6886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8" name="Line 7"/>
            <p:cNvSpPr>
              <a:spLocks noChangeShapeType="1"/>
            </p:cNvSpPr>
            <p:nvPr/>
          </p:nvSpPr>
          <p:spPr bwMode="auto">
            <a:xfrm flipV="1">
              <a:off x="1904226" y="5180070"/>
              <a:ext cx="0" cy="12207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9" name="Line 8"/>
            <p:cNvSpPr>
              <a:spLocks noChangeShapeType="1"/>
            </p:cNvSpPr>
            <p:nvPr/>
          </p:nvSpPr>
          <p:spPr bwMode="auto">
            <a:xfrm flipV="1">
              <a:off x="1295928" y="5868673"/>
              <a:ext cx="0" cy="5321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10" name="Line 9"/>
            <p:cNvSpPr>
              <a:spLocks noChangeShapeType="1"/>
            </p:cNvSpPr>
            <p:nvPr/>
          </p:nvSpPr>
          <p:spPr bwMode="auto">
            <a:xfrm flipV="1">
              <a:off x="1066754" y="5486811"/>
              <a:ext cx="0" cy="3818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11" name="Line 10"/>
            <p:cNvSpPr>
              <a:spLocks noChangeShapeType="1"/>
            </p:cNvSpPr>
            <p:nvPr/>
          </p:nvSpPr>
          <p:spPr bwMode="auto">
            <a:xfrm>
              <a:off x="1066754" y="5486811"/>
              <a:ext cx="5347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12" name="Line 11"/>
            <p:cNvSpPr>
              <a:spLocks noChangeShapeType="1"/>
            </p:cNvSpPr>
            <p:nvPr/>
          </p:nvSpPr>
          <p:spPr bwMode="auto">
            <a:xfrm>
              <a:off x="1904226" y="5180070"/>
              <a:ext cx="4583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13" name="Line 12"/>
            <p:cNvSpPr>
              <a:spLocks noChangeShapeType="1"/>
            </p:cNvSpPr>
            <p:nvPr/>
          </p:nvSpPr>
          <p:spPr bwMode="auto">
            <a:xfrm flipV="1">
              <a:off x="1295928" y="3658885"/>
              <a:ext cx="0" cy="18279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14" name="Line 13"/>
            <p:cNvSpPr>
              <a:spLocks noChangeShapeType="1"/>
            </p:cNvSpPr>
            <p:nvPr/>
          </p:nvSpPr>
          <p:spPr bwMode="auto">
            <a:xfrm>
              <a:off x="1295928" y="3658885"/>
              <a:ext cx="7610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15" name="Line 14"/>
            <p:cNvSpPr>
              <a:spLocks noChangeShapeType="1"/>
            </p:cNvSpPr>
            <p:nvPr/>
          </p:nvSpPr>
          <p:spPr bwMode="auto">
            <a:xfrm>
              <a:off x="2057008" y="3658885"/>
              <a:ext cx="0" cy="152118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16" name="Line 15"/>
            <p:cNvSpPr>
              <a:spLocks noChangeShapeType="1"/>
            </p:cNvSpPr>
            <p:nvPr/>
          </p:nvSpPr>
          <p:spPr bwMode="auto">
            <a:xfrm flipV="1">
              <a:off x="3811173" y="5868673"/>
              <a:ext cx="0" cy="5321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17" name="Line 16"/>
            <p:cNvSpPr>
              <a:spLocks noChangeShapeType="1"/>
            </p:cNvSpPr>
            <p:nvPr/>
          </p:nvSpPr>
          <p:spPr bwMode="auto">
            <a:xfrm>
              <a:off x="3811173" y="5868673"/>
              <a:ext cx="37912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18" name="Line 17"/>
            <p:cNvSpPr>
              <a:spLocks noChangeShapeType="1"/>
            </p:cNvSpPr>
            <p:nvPr/>
          </p:nvSpPr>
          <p:spPr bwMode="auto">
            <a:xfrm>
              <a:off x="4495863" y="5486811"/>
              <a:ext cx="0" cy="9139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19" name="Line 18"/>
            <p:cNvSpPr>
              <a:spLocks noChangeShapeType="1"/>
            </p:cNvSpPr>
            <p:nvPr/>
          </p:nvSpPr>
          <p:spPr bwMode="auto">
            <a:xfrm flipV="1">
              <a:off x="4954209" y="5790423"/>
              <a:ext cx="0" cy="6103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20" name="Line 19"/>
            <p:cNvSpPr>
              <a:spLocks noChangeShapeType="1"/>
            </p:cNvSpPr>
            <p:nvPr/>
          </p:nvSpPr>
          <p:spPr bwMode="auto">
            <a:xfrm flipV="1">
              <a:off x="4725037" y="5180070"/>
              <a:ext cx="0" cy="12207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21" name="Line 20"/>
            <p:cNvSpPr>
              <a:spLocks noChangeShapeType="1"/>
            </p:cNvSpPr>
            <p:nvPr/>
          </p:nvSpPr>
          <p:spPr bwMode="auto">
            <a:xfrm flipV="1">
              <a:off x="4190299" y="5868673"/>
              <a:ext cx="0" cy="5321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22" name="Line 21"/>
            <p:cNvSpPr>
              <a:spLocks noChangeShapeType="1"/>
            </p:cNvSpPr>
            <p:nvPr/>
          </p:nvSpPr>
          <p:spPr bwMode="auto">
            <a:xfrm flipV="1">
              <a:off x="3961126" y="5486811"/>
              <a:ext cx="0" cy="3818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23" name="Line 22"/>
            <p:cNvSpPr>
              <a:spLocks noChangeShapeType="1"/>
            </p:cNvSpPr>
            <p:nvPr/>
          </p:nvSpPr>
          <p:spPr bwMode="auto">
            <a:xfrm>
              <a:off x="3961126" y="5486811"/>
              <a:ext cx="5347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24" name="Line 23"/>
            <p:cNvSpPr>
              <a:spLocks noChangeShapeType="1"/>
            </p:cNvSpPr>
            <p:nvPr/>
          </p:nvSpPr>
          <p:spPr bwMode="auto">
            <a:xfrm flipV="1">
              <a:off x="4419473" y="4419479"/>
              <a:ext cx="0" cy="7605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25" name="Line 24"/>
            <p:cNvSpPr>
              <a:spLocks noChangeShapeType="1"/>
            </p:cNvSpPr>
            <p:nvPr/>
          </p:nvSpPr>
          <p:spPr bwMode="auto">
            <a:xfrm>
              <a:off x="4419473" y="4419479"/>
              <a:ext cx="7610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26" name="Line 25"/>
            <p:cNvSpPr>
              <a:spLocks noChangeShapeType="1"/>
            </p:cNvSpPr>
            <p:nvPr/>
          </p:nvSpPr>
          <p:spPr bwMode="auto">
            <a:xfrm>
              <a:off x="5180553" y="4419479"/>
              <a:ext cx="0" cy="13709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27" name="Line 26"/>
            <p:cNvSpPr>
              <a:spLocks noChangeShapeType="1"/>
            </p:cNvSpPr>
            <p:nvPr/>
          </p:nvSpPr>
          <p:spPr bwMode="auto">
            <a:xfrm flipH="1">
              <a:off x="4190299" y="5180070"/>
              <a:ext cx="5347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28" name="Line 27"/>
            <p:cNvSpPr>
              <a:spLocks noChangeShapeType="1"/>
            </p:cNvSpPr>
            <p:nvPr/>
          </p:nvSpPr>
          <p:spPr bwMode="auto">
            <a:xfrm flipV="1">
              <a:off x="6476371" y="5868673"/>
              <a:ext cx="0" cy="5321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29" name="Line 28"/>
            <p:cNvSpPr>
              <a:spLocks noChangeShapeType="1"/>
            </p:cNvSpPr>
            <p:nvPr/>
          </p:nvSpPr>
          <p:spPr bwMode="auto">
            <a:xfrm>
              <a:off x="6476371" y="5868673"/>
              <a:ext cx="3819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0" name="Line 29"/>
            <p:cNvSpPr>
              <a:spLocks noChangeShapeType="1"/>
            </p:cNvSpPr>
            <p:nvPr/>
          </p:nvSpPr>
          <p:spPr bwMode="auto">
            <a:xfrm>
              <a:off x="7163892" y="5486811"/>
              <a:ext cx="0" cy="9139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1" name="Line 30"/>
            <p:cNvSpPr>
              <a:spLocks noChangeShapeType="1"/>
            </p:cNvSpPr>
            <p:nvPr/>
          </p:nvSpPr>
          <p:spPr bwMode="auto">
            <a:xfrm flipV="1">
              <a:off x="7772190" y="4951581"/>
              <a:ext cx="0" cy="14491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2" name="Line 31"/>
            <p:cNvSpPr>
              <a:spLocks noChangeShapeType="1"/>
            </p:cNvSpPr>
            <p:nvPr/>
          </p:nvSpPr>
          <p:spPr bwMode="auto">
            <a:xfrm flipV="1">
              <a:off x="7466626" y="4951581"/>
              <a:ext cx="0" cy="14491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3" name="Line 32"/>
            <p:cNvSpPr>
              <a:spLocks noChangeShapeType="1"/>
            </p:cNvSpPr>
            <p:nvPr/>
          </p:nvSpPr>
          <p:spPr bwMode="auto">
            <a:xfrm flipV="1">
              <a:off x="6858328" y="5868673"/>
              <a:ext cx="0" cy="5321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4" name="Line 33"/>
            <p:cNvSpPr>
              <a:spLocks noChangeShapeType="1"/>
            </p:cNvSpPr>
            <p:nvPr/>
          </p:nvSpPr>
          <p:spPr bwMode="auto">
            <a:xfrm flipV="1">
              <a:off x="6629153" y="5486811"/>
              <a:ext cx="0" cy="38186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5" name="Line 34"/>
            <p:cNvSpPr>
              <a:spLocks noChangeShapeType="1"/>
            </p:cNvSpPr>
            <p:nvPr/>
          </p:nvSpPr>
          <p:spPr bwMode="auto">
            <a:xfrm>
              <a:off x="6629153" y="5486811"/>
              <a:ext cx="5347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6" name="Line 35"/>
            <p:cNvSpPr>
              <a:spLocks noChangeShapeType="1"/>
            </p:cNvSpPr>
            <p:nvPr/>
          </p:nvSpPr>
          <p:spPr bwMode="auto">
            <a:xfrm>
              <a:off x="7466626" y="4951581"/>
              <a:ext cx="3055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7" name="Line 36"/>
            <p:cNvSpPr>
              <a:spLocks noChangeShapeType="1"/>
            </p:cNvSpPr>
            <p:nvPr/>
          </p:nvSpPr>
          <p:spPr bwMode="auto">
            <a:xfrm flipV="1">
              <a:off x="6552763" y="2970283"/>
              <a:ext cx="0" cy="22880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8" name="Line 37"/>
            <p:cNvSpPr>
              <a:spLocks noChangeShapeType="1"/>
            </p:cNvSpPr>
            <p:nvPr/>
          </p:nvSpPr>
          <p:spPr bwMode="auto">
            <a:xfrm>
              <a:off x="6552763" y="2970283"/>
              <a:ext cx="10666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39" name="Line 38"/>
            <p:cNvSpPr>
              <a:spLocks noChangeShapeType="1"/>
            </p:cNvSpPr>
            <p:nvPr/>
          </p:nvSpPr>
          <p:spPr bwMode="auto">
            <a:xfrm>
              <a:off x="7619408" y="2970283"/>
              <a:ext cx="0" cy="198129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40" name="Line 39"/>
            <p:cNvSpPr>
              <a:spLocks noChangeShapeType="1"/>
            </p:cNvSpPr>
            <p:nvPr/>
          </p:nvSpPr>
          <p:spPr bwMode="auto">
            <a:xfrm flipV="1">
              <a:off x="1675054" y="3505516"/>
              <a:ext cx="0" cy="1533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41" name="Line 40"/>
            <p:cNvSpPr>
              <a:spLocks noChangeShapeType="1"/>
            </p:cNvSpPr>
            <p:nvPr/>
          </p:nvSpPr>
          <p:spPr bwMode="auto">
            <a:xfrm flipV="1">
              <a:off x="4801427" y="4266107"/>
              <a:ext cx="0" cy="1533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42" name="Line 41"/>
            <p:cNvSpPr>
              <a:spLocks noChangeShapeType="1"/>
            </p:cNvSpPr>
            <p:nvPr/>
          </p:nvSpPr>
          <p:spPr bwMode="auto">
            <a:xfrm flipH="1">
              <a:off x="6247199" y="5258322"/>
              <a:ext cx="6111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43" name="Line 42"/>
            <p:cNvSpPr>
              <a:spLocks noChangeShapeType="1"/>
            </p:cNvSpPr>
            <p:nvPr/>
          </p:nvSpPr>
          <p:spPr bwMode="auto">
            <a:xfrm>
              <a:off x="6247199" y="5258322"/>
              <a:ext cx="0" cy="11424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44" name="Line 43"/>
            <p:cNvSpPr>
              <a:spLocks noChangeShapeType="1"/>
            </p:cNvSpPr>
            <p:nvPr/>
          </p:nvSpPr>
          <p:spPr bwMode="auto">
            <a:xfrm>
              <a:off x="6858328" y="5258322"/>
              <a:ext cx="0" cy="2284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45" name="Line 44"/>
            <p:cNvSpPr>
              <a:spLocks noChangeShapeType="1"/>
            </p:cNvSpPr>
            <p:nvPr/>
          </p:nvSpPr>
          <p:spPr bwMode="auto">
            <a:xfrm>
              <a:off x="4190299" y="5180070"/>
              <a:ext cx="0" cy="3067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46" name="Line 45"/>
            <p:cNvSpPr>
              <a:spLocks noChangeShapeType="1"/>
            </p:cNvSpPr>
            <p:nvPr/>
          </p:nvSpPr>
          <p:spPr bwMode="auto">
            <a:xfrm>
              <a:off x="4954209" y="5790423"/>
              <a:ext cx="37912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47" name="Line 46"/>
            <p:cNvSpPr>
              <a:spLocks noChangeShapeType="1"/>
            </p:cNvSpPr>
            <p:nvPr/>
          </p:nvSpPr>
          <p:spPr bwMode="auto">
            <a:xfrm>
              <a:off x="5333335" y="5790423"/>
              <a:ext cx="0" cy="6103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48" name="Line 47"/>
            <p:cNvSpPr>
              <a:spLocks noChangeShapeType="1"/>
            </p:cNvSpPr>
            <p:nvPr/>
          </p:nvSpPr>
          <p:spPr bwMode="auto">
            <a:xfrm>
              <a:off x="2209790" y="5868673"/>
              <a:ext cx="0" cy="5321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49" name="Line 48"/>
            <p:cNvSpPr>
              <a:spLocks noChangeShapeType="1"/>
            </p:cNvSpPr>
            <p:nvPr/>
          </p:nvSpPr>
          <p:spPr bwMode="auto">
            <a:xfrm>
              <a:off x="2209790" y="5868673"/>
              <a:ext cx="30556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50" name="Line 49"/>
            <p:cNvSpPr>
              <a:spLocks noChangeShapeType="1"/>
            </p:cNvSpPr>
            <p:nvPr/>
          </p:nvSpPr>
          <p:spPr bwMode="auto">
            <a:xfrm>
              <a:off x="2515354" y="5868673"/>
              <a:ext cx="0" cy="5321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51" name="Line 50"/>
            <p:cNvSpPr>
              <a:spLocks noChangeShapeType="1"/>
            </p:cNvSpPr>
            <p:nvPr/>
          </p:nvSpPr>
          <p:spPr bwMode="auto">
            <a:xfrm flipV="1">
              <a:off x="7087500" y="2741793"/>
              <a:ext cx="0" cy="2284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sp>
          <p:nvSpPr>
            <p:cNvPr id="52" name="Line 51"/>
            <p:cNvSpPr>
              <a:spLocks noChangeShapeType="1"/>
            </p:cNvSpPr>
            <p:nvPr/>
          </p:nvSpPr>
          <p:spPr bwMode="auto">
            <a:xfrm>
              <a:off x="8383318" y="1981200"/>
              <a:ext cx="0" cy="441957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392" tIns="45697" rIns="91392" bIns="45697"/>
            <a:lstStyle/>
            <a:p>
              <a:pPr algn="ctr" defTabSz="642750" fontAlgn="auto">
                <a:spcBef>
                  <a:spcPts val="0"/>
                </a:spcBef>
                <a:spcAft>
                  <a:spcPts val="0"/>
                </a:spcAft>
                <a:defRPr/>
              </a:pPr>
              <a:endParaRPr lang="en-US" sz="2500">
                <a:solidFill>
                  <a:srgbClr val="000000"/>
                </a:solidFill>
                <a:latin typeface="+mn-lt"/>
                <a:ea typeface="+mn-ea"/>
                <a:cs typeface="+mn-cs"/>
                <a:sym typeface="Helvetica Light" charset="0"/>
              </a:endParaRPr>
            </a:p>
          </p:txBody>
        </p:sp>
        <p:grpSp>
          <p:nvGrpSpPr>
            <p:cNvPr id="26683" name="Group 51"/>
            <p:cNvGrpSpPr>
              <a:grpSpLocks/>
            </p:cNvGrpSpPr>
            <p:nvPr/>
          </p:nvGrpSpPr>
          <p:grpSpPr bwMode="auto">
            <a:xfrm flipV="1">
              <a:off x="520700" y="6518275"/>
              <a:ext cx="7899400" cy="101600"/>
              <a:chOff x="3916965" y="5605264"/>
              <a:chExt cx="937636" cy="72009"/>
            </a:xfrm>
          </p:grpSpPr>
          <p:sp>
            <p:nvSpPr>
              <p:cNvPr id="54" name="Rectangle 53"/>
              <p:cNvSpPr/>
              <p:nvPr/>
            </p:nvSpPr>
            <p:spPr bwMode="auto">
              <a:xfrm>
                <a:off x="3916965" y="5605264"/>
                <a:ext cx="649494" cy="70989"/>
              </a:xfrm>
              <a:prstGeom prst="rect">
                <a:avLst/>
              </a:prstGeom>
              <a:solidFill>
                <a:srgbClr val="095BC4"/>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gn="ctr" defTabSz="641350"/>
                <a:endParaRPr lang="zh-CN" altLang="en-US" sz="2500">
                  <a:solidFill>
                    <a:srgbClr val="000000"/>
                  </a:solidFill>
                  <a:sym typeface="Helvetica Light" charset="0"/>
                </a:endParaRPr>
              </a:p>
            </p:txBody>
          </p:sp>
          <p:sp>
            <p:nvSpPr>
              <p:cNvPr id="26686" name="Rectangle 53"/>
              <p:cNvSpPr>
                <a:spLocks noChangeArrowheads="1"/>
              </p:cNvSpPr>
              <p:nvPr/>
            </p:nvSpPr>
            <p:spPr bwMode="auto">
              <a:xfrm>
                <a:off x="4566569" y="5605264"/>
                <a:ext cx="288032" cy="72008"/>
              </a:xfrm>
              <a:prstGeom prst="rect">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defTabSz="641350"/>
                <a:endParaRPr lang="zh-CN" altLang="en-US" sz="2500">
                  <a:solidFill>
                    <a:srgbClr val="000000"/>
                  </a:solidFill>
                  <a:sym typeface="Helvetica Light" charset="0"/>
                </a:endParaRPr>
              </a:p>
            </p:txBody>
          </p:sp>
        </p:grpSp>
        <p:sp>
          <p:nvSpPr>
            <p:cNvPr id="26684" name="Rectangle 54"/>
            <p:cNvSpPr>
              <a:spLocks noChangeArrowheads="1"/>
            </p:cNvSpPr>
            <p:nvPr/>
          </p:nvSpPr>
          <p:spPr bwMode="auto">
            <a:xfrm flipV="1">
              <a:off x="2952750" y="6518275"/>
              <a:ext cx="3033713" cy="1016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4261" tIns="32130" rIns="64261" bIns="32130"/>
            <a:lstStyle/>
            <a:p>
              <a:pPr algn="ctr" defTabSz="641350"/>
              <a:endParaRPr lang="zh-CN" altLang="en-US" sz="2500">
                <a:solidFill>
                  <a:srgbClr val="008000"/>
                </a:solidFill>
                <a:sym typeface="Helvetica Light" charset="0"/>
              </a:endParaRPr>
            </a:p>
          </p:txBody>
        </p:sp>
      </p:grpSp>
      <p:grpSp>
        <p:nvGrpSpPr>
          <p:cNvPr id="63" name="Group 62"/>
          <p:cNvGrpSpPr>
            <a:grpSpLocks/>
          </p:cNvGrpSpPr>
          <p:nvPr/>
        </p:nvGrpSpPr>
        <p:grpSpPr bwMode="auto">
          <a:xfrm>
            <a:off x="2746375" y="5424488"/>
            <a:ext cx="2901950" cy="896937"/>
            <a:chOff x="2746363" y="5425269"/>
            <a:chExt cx="2902586" cy="896443"/>
          </a:xfrm>
        </p:grpSpPr>
        <p:sp>
          <p:nvSpPr>
            <p:cNvPr id="58" name="Oval 57"/>
            <p:cNvSpPr/>
            <p:nvPr/>
          </p:nvSpPr>
          <p:spPr>
            <a:xfrm>
              <a:off x="3003594" y="5425269"/>
              <a:ext cx="122265" cy="123757"/>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sp>
          <p:nvSpPr>
            <p:cNvPr id="59" name="Oval 58"/>
            <p:cNvSpPr/>
            <p:nvPr/>
          </p:nvSpPr>
          <p:spPr>
            <a:xfrm>
              <a:off x="3178258" y="6044053"/>
              <a:ext cx="122265" cy="123757"/>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sp>
          <p:nvSpPr>
            <p:cNvPr id="60" name="Oval 59"/>
            <p:cNvSpPr/>
            <p:nvPr/>
          </p:nvSpPr>
          <p:spPr>
            <a:xfrm>
              <a:off x="2746363" y="6197955"/>
              <a:ext cx="123852" cy="123757"/>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sp>
          <p:nvSpPr>
            <p:cNvPr id="61" name="Oval 60"/>
            <p:cNvSpPr/>
            <p:nvPr/>
          </p:nvSpPr>
          <p:spPr>
            <a:xfrm>
              <a:off x="4072217" y="6136077"/>
              <a:ext cx="122264" cy="123757"/>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sp>
          <p:nvSpPr>
            <p:cNvPr id="62" name="Oval 61"/>
            <p:cNvSpPr/>
            <p:nvPr/>
          </p:nvSpPr>
          <p:spPr>
            <a:xfrm>
              <a:off x="5525097" y="5772740"/>
              <a:ext cx="123852" cy="123757"/>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grpSp>
    </p:spTree>
    <p:extLst>
      <p:ext uri="{BB962C8B-B14F-4D97-AF65-F5344CB8AC3E}">
        <p14:creationId xmlns:p14="http://schemas.microsoft.com/office/powerpoint/2010/main" val="28834705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6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tLang="zh-CN">
                <a:latin typeface="Calibri" charset="0"/>
              </a:rPr>
              <a:t>Hitchhiking / Draft</a:t>
            </a:r>
          </a:p>
        </p:txBody>
      </p:sp>
      <p:sp>
        <p:nvSpPr>
          <p:cNvPr id="53250" name="Content Placeholder 2"/>
          <p:cNvSpPr>
            <a:spLocks noGrp="1"/>
          </p:cNvSpPr>
          <p:nvPr>
            <p:ph idx="1"/>
          </p:nvPr>
        </p:nvSpPr>
        <p:spPr/>
        <p:txBody>
          <a:bodyPr/>
          <a:lstStyle/>
          <a:p>
            <a:r>
              <a:rPr lang="en-US" altLang="zh-CN">
                <a:latin typeface="Calibri" charset="0"/>
              </a:rPr>
              <a:t>Sites near regions that experience repeated bouts of positive selection will have hitchhiking.</a:t>
            </a:r>
          </a:p>
          <a:p>
            <a:endParaRPr lang="en-US" altLang="zh-CN">
              <a:latin typeface="Calibri" charset="0"/>
            </a:endParaRPr>
          </a:p>
          <a:p>
            <a:r>
              <a:rPr lang="en-US" altLang="zh-CN">
                <a:latin typeface="Calibri" charset="0"/>
              </a:rPr>
              <a:t>Increased variance  - smaller N</a:t>
            </a:r>
            <a:r>
              <a:rPr lang="en-US" altLang="zh-CN" baseline="-25000">
                <a:latin typeface="Calibri" charset="0"/>
              </a:rPr>
              <a:t>e</a:t>
            </a:r>
            <a:endParaRPr lang="en-US" altLang="zh-CN">
              <a:latin typeface="Calibri" charset="0"/>
            </a:endParaRPr>
          </a:p>
          <a:p>
            <a:r>
              <a:rPr lang="en-US" altLang="zh-CN">
                <a:latin typeface="Calibri" charset="0"/>
              </a:rPr>
              <a:t>This is called </a:t>
            </a:r>
            <a:r>
              <a:rPr lang="en-US">
                <a:latin typeface="Calibri" charset="0"/>
              </a:rPr>
              <a:t>“</a:t>
            </a:r>
            <a:r>
              <a:rPr lang="en-US" altLang="zh-CN">
                <a:latin typeface="Calibri" charset="0"/>
              </a:rPr>
              <a:t>draft</a:t>
            </a:r>
            <a:r>
              <a:rPr lang="en-US">
                <a:latin typeface="Calibri" charset="0"/>
              </a:rPr>
              <a:t>”</a:t>
            </a:r>
            <a:endParaRPr lang="zh-CN" altLang="en-US">
              <a:latin typeface="Calibri" charset="0"/>
            </a:endParaRPr>
          </a:p>
        </p:txBody>
      </p:sp>
      <p:sp>
        <p:nvSpPr>
          <p:cNvPr id="53251" name="TextBox 3"/>
          <p:cNvSpPr txBox="1">
            <a:spLocks noChangeArrowheads="1"/>
          </p:cNvSpPr>
          <p:nvPr/>
        </p:nvSpPr>
        <p:spPr bwMode="auto">
          <a:xfrm>
            <a:off x="4883150" y="6350000"/>
            <a:ext cx="4260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cs typeface="ＭＳ Ｐゴシック" charset="0"/>
              </a:defRPr>
            </a:lvl2pPr>
            <a:lvl3pPr marL="1143000" indent="-228600">
              <a:defRPr>
                <a:solidFill>
                  <a:schemeClr val="tx1"/>
                </a:solidFill>
                <a:latin typeface="Calibri" charset="0"/>
                <a:ea typeface="ＭＳ Ｐゴシック" charset="0"/>
                <a:cs typeface="ＭＳ Ｐゴシック" charset="0"/>
              </a:defRPr>
            </a:lvl3pPr>
            <a:lvl4pPr marL="1600200" indent="-228600">
              <a:defRPr>
                <a:solidFill>
                  <a:schemeClr val="tx1"/>
                </a:solidFill>
                <a:latin typeface="Calibri" charset="0"/>
                <a:ea typeface="ＭＳ Ｐゴシック" charset="0"/>
                <a:cs typeface="ＭＳ Ｐゴシック" charset="0"/>
              </a:defRPr>
            </a:lvl4pPr>
            <a:lvl5pPr marL="2057400" indent="-228600">
              <a:defRPr>
                <a:solidFill>
                  <a:schemeClr val="tx1"/>
                </a:solidFill>
                <a:latin typeface="Calibri" charset="0"/>
                <a:ea typeface="ＭＳ Ｐゴシック" charset="0"/>
                <a:cs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cs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cs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cs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cs typeface="ＭＳ Ｐゴシック" charset="0"/>
              </a:defRPr>
            </a:lvl9pPr>
          </a:lstStyle>
          <a:p>
            <a:r>
              <a:rPr lang="en-US" altLang="zh-CN" sz="1200"/>
              <a:t>John H. Gillespie (1994/2001) </a:t>
            </a:r>
            <a:r>
              <a:rPr lang="en-US" altLang="zh-CN" sz="1200" b="1"/>
              <a:t>The Causes of Molecular Evolution</a:t>
            </a:r>
          </a:p>
          <a:p>
            <a:r>
              <a:rPr lang="en-US" altLang="zh-CN" sz="1200" b="1"/>
              <a:t>Oxford Univ. Press</a:t>
            </a:r>
            <a:endParaRPr lang="en-US" altLang="zh-CN" sz="1200"/>
          </a:p>
        </p:txBody>
      </p:sp>
    </p:spTree>
    <p:extLst>
      <p:ext uri="{BB962C8B-B14F-4D97-AF65-F5344CB8AC3E}">
        <p14:creationId xmlns:p14="http://schemas.microsoft.com/office/powerpoint/2010/main" val="424802412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3" descr="Screen Shot 2014-06-17 at 09.34.58.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1238" y="1068388"/>
            <a:ext cx="7089775" cy="578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Title 1"/>
          <p:cNvSpPr>
            <a:spLocks noGrp="1"/>
          </p:cNvSpPr>
          <p:nvPr>
            <p:ph type="title"/>
          </p:nvPr>
        </p:nvSpPr>
        <p:spPr/>
        <p:txBody>
          <a:bodyPr/>
          <a:lstStyle/>
          <a:p>
            <a:r>
              <a:rPr lang="en-US" altLang="zh-CN">
                <a:latin typeface="Calibri" charset="0"/>
              </a:rPr>
              <a:t>Conserved sites</a:t>
            </a:r>
          </a:p>
        </p:txBody>
      </p:sp>
    </p:spTree>
    <p:extLst>
      <p:ext uri="{BB962C8B-B14F-4D97-AF65-F5344CB8AC3E}">
        <p14:creationId xmlns:p14="http://schemas.microsoft.com/office/powerpoint/2010/main" val="362090301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1708150" y="5507038"/>
            <a:ext cx="642938"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708150" y="6022975"/>
            <a:ext cx="642938"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pic>
        <p:nvPicPr>
          <p:cNvPr id="2765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760413"/>
            <a:ext cx="6502400"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le 2"/>
          <p:cNvSpPr/>
          <p:nvPr/>
        </p:nvSpPr>
        <p:spPr>
          <a:xfrm>
            <a:off x="282575" y="1317625"/>
            <a:ext cx="1739900" cy="579438"/>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en-US" dirty="0">
                <a:solidFill>
                  <a:srgbClr val="000000"/>
                </a:solidFill>
              </a:rPr>
              <a:t>selective sweeps</a:t>
            </a:r>
          </a:p>
        </p:txBody>
      </p:sp>
      <p:sp>
        <p:nvSpPr>
          <p:cNvPr id="4" name="Rounded Rectangle 3"/>
          <p:cNvSpPr/>
          <p:nvPr/>
        </p:nvSpPr>
        <p:spPr>
          <a:xfrm>
            <a:off x="282575" y="3022600"/>
            <a:ext cx="1739900" cy="579438"/>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en-US" dirty="0">
                <a:solidFill>
                  <a:srgbClr val="000000"/>
                </a:solidFill>
              </a:rPr>
              <a:t>background selection</a:t>
            </a:r>
          </a:p>
        </p:txBody>
      </p:sp>
      <p:sp>
        <p:nvSpPr>
          <p:cNvPr id="5" name="Rectangle 4"/>
          <p:cNvSpPr/>
          <p:nvPr/>
        </p:nvSpPr>
        <p:spPr>
          <a:xfrm>
            <a:off x="125413" y="2552700"/>
            <a:ext cx="8639175" cy="2495550"/>
          </a:xfrm>
          <a:prstGeom prst="rect">
            <a:avLst/>
          </a:prstGeom>
          <a:noFill/>
          <a:ln w="38100" cmpd="sng">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a:endParaRPr lang="zh-CN" altLang="en-US">
              <a:solidFill>
                <a:srgbClr val="000000"/>
              </a:solidFill>
              <a:latin typeface="Calibri" charset="0"/>
              <a:ea typeface="ＭＳ Ｐゴシック" charset="0"/>
              <a:cs typeface="ＭＳ Ｐゴシック" charset="0"/>
            </a:endParaRPr>
          </a:p>
        </p:txBody>
      </p:sp>
      <p:sp>
        <p:nvSpPr>
          <p:cNvPr id="7" name="Oval 6"/>
          <p:cNvSpPr/>
          <p:nvPr/>
        </p:nvSpPr>
        <p:spPr>
          <a:xfrm>
            <a:off x="1870075" y="5840413"/>
            <a:ext cx="376238" cy="37623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sp>
        <p:nvSpPr>
          <p:cNvPr id="8" name="Oval 7"/>
          <p:cNvSpPr/>
          <p:nvPr/>
        </p:nvSpPr>
        <p:spPr>
          <a:xfrm>
            <a:off x="1860550" y="5322888"/>
            <a:ext cx="376238" cy="376237"/>
          </a:xfrm>
          <a:prstGeom prst="ellipse">
            <a:avLst/>
          </a:prstGeom>
          <a:solidFill>
            <a:srgbClr val="1AFF1D"/>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sp>
        <p:nvSpPr>
          <p:cNvPr id="27657" name="TextBox 11"/>
          <p:cNvSpPr txBox="1">
            <a:spLocks noChangeArrowheads="1"/>
          </p:cNvSpPr>
          <p:nvPr/>
        </p:nvSpPr>
        <p:spPr bwMode="auto">
          <a:xfrm>
            <a:off x="2351088" y="5799138"/>
            <a:ext cx="1539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cs typeface="ＭＳ Ｐゴシック" charset="0"/>
              </a:defRPr>
            </a:lvl2pPr>
            <a:lvl3pPr marL="1143000" indent="-228600">
              <a:defRPr>
                <a:solidFill>
                  <a:schemeClr val="tx1"/>
                </a:solidFill>
                <a:latin typeface="Calibri" charset="0"/>
                <a:ea typeface="ＭＳ Ｐゴシック" charset="0"/>
                <a:cs typeface="ＭＳ Ｐゴシック" charset="0"/>
              </a:defRPr>
            </a:lvl3pPr>
            <a:lvl4pPr marL="1600200" indent="-228600">
              <a:defRPr>
                <a:solidFill>
                  <a:schemeClr val="tx1"/>
                </a:solidFill>
                <a:latin typeface="Calibri" charset="0"/>
                <a:ea typeface="ＭＳ Ｐゴシック" charset="0"/>
                <a:cs typeface="ＭＳ Ｐゴシック" charset="0"/>
              </a:defRPr>
            </a:lvl4pPr>
            <a:lvl5pPr marL="2057400" indent="-228600">
              <a:defRPr>
                <a:solidFill>
                  <a:schemeClr val="tx1"/>
                </a:solidFill>
                <a:latin typeface="Calibri" charset="0"/>
                <a:ea typeface="ＭＳ Ｐゴシック" charset="0"/>
                <a:cs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cs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cs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cs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cs typeface="ＭＳ Ｐゴシック" charset="0"/>
              </a:defRPr>
            </a:lvl9pPr>
          </a:lstStyle>
          <a:p>
            <a:r>
              <a:rPr lang="en-US" altLang="zh-CN"/>
              <a:t>negative allele</a:t>
            </a:r>
          </a:p>
        </p:txBody>
      </p:sp>
      <p:sp>
        <p:nvSpPr>
          <p:cNvPr id="27658" name="TextBox 12"/>
          <p:cNvSpPr txBox="1">
            <a:spLocks noChangeArrowheads="1"/>
          </p:cNvSpPr>
          <p:nvPr/>
        </p:nvSpPr>
        <p:spPr bwMode="auto">
          <a:xfrm>
            <a:off x="2351088" y="5267325"/>
            <a:ext cx="1470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cs typeface="ＭＳ Ｐゴシック" charset="0"/>
              </a:defRPr>
            </a:lvl2pPr>
            <a:lvl3pPr marL="1143000" indent="-228600">
              <a:defRPr>
                <a:solidFill>
                  <a:schemeClr val="tx1"/>
                </a:solidFill>
                <a:latin typeface="Calibri" charset="0"/>
                <a:ea typeface="ＭＳ Ｐゴシック" charset="0"/>
                <a:cs typeface="ＭＳ Ｐゴシック" charset="0"/>
              </a:defRPr>
            </a:lvl3pPr>
            <a:lvl4pPr marL="1600200" indent="-228600">
              <a:defRPr>
                <a:solidFill>
                  <a:schemeClr val="tx1"/>
                </a:solidFill>
                <a:latin typeface="Calibri" charset="0"/>
                <a:ea typeface="ＭＳ Ｐゴシック" charset="0"/>
                <a:cs typeface="ＭＳ Ｐゴシック" charset="0"/>
              </a:defRPr>
            </a:lvl4pPr>
            <a:lvl5pPr marL="2057400" indent="-228600">
              <a:defRPr>
                <a:solidFill>
                  <a:schemeClr val="tx1"/>
                </a:solidFill>
                <a:latin typeface="Calibri" charset="0"/>
                <a:ea typeface="ＭＳ Ｐゴシック" charset="0"/>
                <a:cs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cs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cs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cs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cs typeface="ＭＳ Ｐゴシック" charset="0"/>
              </a:defRPr>
            </a:lvl9pPr>
          </a:lstStyle>
          <a:p>
            <a:r>
              <a:rPr lang="en-US" altLang="zh-CN"/>
              <a:t>positive allele</a:t>
            </a:r>
          </a:p>
        </p:txBody>
      </p:sp>
      <p:cxnSp>
        <p:nvCxnSpPr>
          <p:cNvPr id="14" name="Straight Connector 13"/>
          <p:cNvCxnSpPr/>
          <p:nvPr/>
        </p:nvCxnSpPr>
        <p:spPr>
          <a:xfrm>
            <a:off x="1681163" y="6591300"/>
            <a:ext cx="642937"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833563" y="6407150"/>
            <a:ext cx="376237" cy="376238"/>
          </a:xfrm>
          <a:prstGeom prst="ellips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sp>
        <p:nvSpPr>
          <p:cNvPr id="27661" name="TextBox 15"/>
          <p:cNvSpPr txBox="1">
            <a:spLocks noChangeArrowheads="1"/>
          </p:cNvSpPr>
          <p:nvPr/>
        </p:nvSpPr>
        <p:spPr bwMode="auto">
          <a:xfrm>
            <a:off x="2324100" y="6351588"/>
            <a:ext cx="1416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cs typeface="ＭＳ Ｐゴシック" charset="0"/>
              </a:defRPr>
            </a:lvl2pPr>
            <a:lvl3pPr marL="1143000" indent="-228600">
              <a:defRPr>
                <a:solidFill>
                  <a:schemeClr val="tx1"/>
                </a:solidFill>
                <a:latin typeface="Calibri" charset="0"/>
                <a:ea typeface="ＭＳ Ｐゴシック" charset="0"/>
                <a:cs typeface="ＭＳ Ｐゴシック" charset="0"/>
              </a:defRPr>
            </a:lvl3pPr>
            <a:lvl4pPr marL="1600200" indent="-228600">
              <a:defRPr>
                <a:solidFill>
                  <a:schemeClr val="tx1"/>
                </a:solidFill>
                <a:latin typeface="Calibri" charset="0"/>
                <a:ea typeface="ＭＳ Ｐゴシック" charset="0"/>
                <a:cs typeface="ＭＳ Ｐゴシック" charset="0"/>
              </a:defRPr>
            </a:lvl4pPr>
            <a:lvl5pPr marL="2057400" indent="-228600">
              <a:defRPr>
                <a:solidFill>
                  <a:schemeClr val="tx1"/>
                </a:solidFill>
                <a:latin typeface="Calibri" charset="0"/>
                <a:ea typeface="ＭＳ Ｐゴシック" charset="0"/>
                <a:cs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cs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cs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cs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cs typeface="ＭＳ Ｐゴシック" charset="0"/>
              </a:defRPr>
            </a:lvl9pPr>
          </a:lstStyle>
          <a:p>
            <a:r>
              <a:rPr lang="en-US" altLang="zh-CN"/>
              <a:t>neutral allele</a:t>
            </a:r>
          </a:p>
        </p:txBody>
      </p:sp>
      <p:pic>
        <p:nvPicPr>
          <p:cNvPr id="27662" name="Picture 16" descr="Screen Shot 2014-06-17 at 09.49.06.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6170613"/>
            <a:ext cx="33464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0" y="2441575"/>
            <a:ext cx="9144000" cy="27241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sp>
        <p:nvSpPr>
          <p:cNvPr id="17" name="Rectangle 16"/>
          <p:cNvSpPr/>
          <p:nvPr/>
        </p:nvSpPr>
        <p:spPr>
          <a:xfrm>
            <a:off x="1052513" y="5799138"/>
            <a:ext cx="3587750" cy="5524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en-US">
              <a:solidFill>
                <a:srgbClr val="FFFFFF"/>
              </a:solidFill>
              <a:latin typeface="Calibri" charset="0"/>
              <a:ea typeface="ＭＳ Ｐゴシック" charset="0"/>
              <a:cs typeface="ＭＳ Ｐゴシック" charset="0"/>
            </a:endParaRPr>
          </a:p>
        </p:txBody>
      </p:sp>
      <p:grpSp>
        <p:nvGrpSpPr>
          <p:cNvPr id="13" name="Group 12"/>
          <p:cNvGrpSpPr>
            <a:grpSpLocks/>
          </p:cNvGrpSpPr>
          <p:nvPr/>
        </p:nvGrpSpPr>
        <p:grpSpPr bwMode="auto">
          <a:xfrm>
            <a:off x="5383213" y="2441575"/>
            <a:ext cx="1770062" cy="1344613"/>
            <a:chOff x="5383980" y="2441140"/>
            <a:chExt cx="1768596" cy="1345564"/>
          </a:xfrm>
        </p:grpSpPr>
        <p:sp>
          <p:nvSpPr>
            <p:cNvPr id="27666" name="TextBox 1"/>
            <p:cNvSpPr txBox="1">
              <a:spLocks noChangeArrowheads="1"/>
            </p:cNvSpPr>
            <p:nvPr/>
          </p:nvSpPr>
          <p:spPr bwMode="auto">
            <a:xfrm>
              <a:off x="5383980" y="3417372"/>
              <a:ext cx="17685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cs typeface="ＭＳ Ｐゴシック" charset="0"/>
                </a:defRPr>
              </a:lvl2pPr>
              <a:lvl3pPr marL="1143000" indent="-228600">
                <a:defRPr>
                  <a:solidFill>
                    <a:schemeClr val="tx1"/>
                  </a:solidFill>
                  <a:latin typeface="Calibri" charset="0"/>
                  <a:ea typeface="ＭＳ Ｐゴシック" charset="0"/>
                  <a:cs typeface="ＭＳ Ｐゴシック" charset="0"/>
                </a:defRPr>
              </a:lvl3pPr>
              <a:lvl4pPr marL="1600200" indent="-228600">
                <a:defRPr>
                  <a:solidFill>
                    <a:schemeClr val="tx1"/>
                  </a:solidFill>
                  <a:latin typeface="Calibri" charset="0"/>
                  <a:ea typeface="ＭＳ Ｐゴシック" charset="0"/>
                  <a:cs typeface="ＭＳ Ｐゴシック" charset="0"/>
                </a:defRPr>
              </a:lvl4pPr>
              <a:lvl5pPr marL="2057400" indent="-228600">
                <a:defRPr>
                  <a:solidFill>
                    <a:schemeClr val="tx1"/>
                  </a:solidFill>
                  <a:latin typeface="Calibri" charset="0"/>
                  <a:ea typeface="ＭＳ Ｐゴシック" charset="0"/>
                  <a:cs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cs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cs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cs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cs typeface="ＭＳ Ｐゴシック" charset="0"/>
                </a:defRPr>
              </a:lvl9pPr>
            </a:lstStyle>
            <a:p>
              <a:r>
                <a:rPr lang="en-US" altLang="zh-CN"/>
                <a:t>hitchhiking allele</a:t>
              </a:r>
            </a:p>
          </p:txBody>
        </p:sp>
        <p:cxnSp>
          <p:nvCxnSpPr>
            <p:cNvPr id="9" name="Straight Arrow Connector 8"/>
            <p:cNvCxnSpPr>
              <a:stCxn id="27666" idx="0"/>
            </p:cNvCxnSpPr>
            <p:nvPr/>
          </p:nvCxnSpPr>
          <p:spPr>
            <a:xfrm flipV="1">
              <a:off x="6269071" y="2441140"/>
              <a:ext cx="808954" cy="9770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7002179"/>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609600" y="26114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kumimoji="1" lang="en-US" altLang="zh-CN" dirty="0" smtClean="0"/>
              <a:t>An Application of Markov process</a:t>
            </a:r>
            <a:endParaRPr kumimoji="1" lang="zh-CN" altLang="en-US" dirty="0"/>
          </a:p>
        </p:txBody>
      </p:sp>
    </p:spTree>
    <p:extLst>
      <p:ext uri="{BB962C8B-B14F-4D97-AF65-F5344CB8AC3E}">
        <p14:creationId xmlns:p14="http://schemas.microsoft.com/office/powerpoint/2010/main" val="2172122392"/>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826125"/>
            <a:ext cx="8229600" cy="844550"/>
          </a:xfrm>
        </p:spPr>
        <p:txBody>
          <a:bodyPr>
            <a:normAutofit fontScale="90000"/>
          </a:bodyPr>
          <a:lstStyle/>
          <a:p>
            <a:pPr>
              <a:defRPr/>
            </a:pPr>
            <a:r>
              <a:rPr lang="en-US" altLang="zh-CN" dirty="0" smtClean="0"/>
              <a:t>Larry Page and Sergey </a:t>
            </a:r>
            <a:r>
              <a:rPr lang="en-US" altLang="zh-CN" dirty="0" err="1" smtClean="0"/>
              <a:t>Brin</a:t>
            </a:r>
            <a:r>
              <a:rPr lang="en-US" altLang="zh-CN" dirty="0" smtClean="0"/>
              <a:t> in 1998</a:t>
            </a:r>
            <a:r>
              <a:rPr lang="zh-CN" altLang="en-US" dirty="0"/>
              <a:t/>
            </a:r>
            <a:br>
              <a:rPr lang="zh-CN" altLang="en-US" dirty="0"/>
            </a:br>
            <a:endParaRPr lang="zh-CN" altLang="en-US" dirty="0"/>
          </a:p>
        </p:txBody>
      </p:sp>
      <p:pic>
        <p:nvPicPr>
          <p:cNvPr id="5" name="内容占位符 4" descr="larry_page_sergey_brin.jp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a:xfrm>
            <a:off x="457200" y="984250"/>
            <a:ext cx="8229600" cy="4525963"/>
          </a:xfrm>
        </p:spPr>
      </p:pic>
    </p:spTree>
    <p:extLst>
      <p:ext uri="{BB962C8B-B14F-4D97-AF65-F5344CB8AC3E}">
        <p14:creationId xmlns:p14="http://schemas.microsoft.com/office/powerpoint/2010/main" val="3883197239"/>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google-larry-page-sergey-brin.jpg"/>
          <p:cNvPicPr>
            <a:picLocks noGrp="1" noChangeAspect="1"/>
          </p:cNvPicPr>
          <p:nvPr>
            <p:ph idx="1"/>
          </p:nvPr>
        </p:nvPicPr>
        <p:blipFill>
          <a:blip r:embed="rId2">
            <a:extLst>
              <a:ext uri="{28A0092B-C50C-407E-A947-70E740481C1C}">
                <a14:useLocalDpi xmlns:a14="http://schemas.microsoft.com/office/drawing/2010/main" val="0"/>
              </a:ext>
            </a:extLst>
          </a:blip>
          <a:srcRect l="-4549" r="-4549"/>
          <a:stretch>
            <a:fillRect/>
          </a:stretch>
        </p:blipFill>
        <p:spPr>
          <a:xfrm>
            <a:off x="247650" y="1033463"/>
            <a:ext cx="8769350" cy="4822825"/>
          </a:xfrm>
        </p:spPr>
      </p:pic>
    </p:spTree>
    <p:extLst>
      <p:ext uri="{BB962C8B-B14F-4D97-AF65-F5344CB8AC3E}">
        <p14:creationId xmlns:p14="http://schemas.microsoft.com/office/powerpoint/2010/main" val="277509682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PageRank-hi-res.png"/>
          <p:cNvPicPr>
            <a:picLocks noGrp="1" noChangeAspect="1"/>
          </p:cNvPicPr>
          <p:nvPr>
            <p:ph idx="1"/>
          </p:nvPr>
        </p:nvPicPr>
        <p:blipFill>
          <a:blip r:embed="rId3">
            <a:extLst>
              <a:ext uri="{28A0092B-C50C-407E-A947-70E740481C1C}">
                <a14:useLocalDpi xmlns:a14="http://schemas.microsoft.com/office/drawing/2010/main" val="0"/>
              </a:ext>
            </a:extLst>
          </a:blip>
          <a:srcRect l="-15414" r="-15414"/>
          <a:stretch>
            <a:fillRect/>
          </a:stretch>
        </p:blipFill>
        <p:spPr>
          <a:xfrm>
            <a:off x="173038" y="1130300"/>
            <a:ext cx="8905875" cy="4897438"/>
          </a:xfrm>
        </p:spPr>
      </p:pic>
    </p:spTree>
    <p:extLst>
      <p:ext uri="{BB962C8B-B14F-4D97-AF65-F5344CB8AC3E}">
        <p14:creationId xmlns:p14="http://schemas.microsoft.com/office/powerpoint/2010/main" val="160120787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Master Equation</a:t>
            </a:r>
            <a:endParaRPr kumimoji="1" lang="zh-CN" altLang="en-US" dirty="0"/>
          </a:p>
        </p:txBody>
      </p:sp>
      <p:pic>
        <p:nvPicPr>
          <p:cNvPr id="4" name="内容占位符 3"/>
          <p:cNvPicPr>
            <a:picLocks noGrp="1" noChangeAspect="1"/>
          </p:cNvPicPr>
          <p:nvPr>
            <p:ph idx="1"/>
          </p:nvPr>
        </p:nvPicPr>
        <p:blipFill>
          <a:blip r:embed="rId2"/>
          <a:srcRect l="-4013" r="-4013"/>
          <a:stretch>
            <a:fillRect/>
          </a:stretch>
        </p:blipFill>
        <p:spPr/>
      </p:pic>
    </p:spTree>
    <p:extLst>
      <p:ext uri="{BB962C8B-B14F-4D97-AF65-F5344CB8AC3E}">
        <p14:creationId xmlns:p14="http://schemas.microsoft.com/office/powerpoint/2010/main" val="272205845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3155950" y="4546600"/>
            <a:ext cx="503238" cy="504825"/>
          </a:xfrm>
          <a:prstGeom prst="ellipse">
            <a:avLst/>
          </a:prstGeom>
          <a:solidFill>
            <a:schemeClr val="accent2"/>
          </a:solidFill>
          <a:ln>
            <a:solidFill>
              <a:srgbClr val="C0504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solidFill>
                <a:prstClr val="white"/>
              </a:solidFill>
              <a:latin typeface="Calibri"/>
              <a:ea typeface="宋体"/>
            </a:endParaRPr>
          </a:p>
        </p:txBody>
      </p:sp>
      <p:sp>
        <p:nvSpPr>
          <p:cNvPr id="16" name="椭圆 15"/>
          <p:cNvSpPr/>
          <p:nvPr/>
        </p:nvSpPr>
        <p:spPr>
          <a:xfrm>
            <a:off x="5029200" y="3792538"/>
            <a:ext cx="504825" cy="504825"/>
          </a:xfrm>
          <a:prstGeom prst="ellipse">
            <a:avLst/>
          </a:prstGeom>
          <a:solidFill>
            <a:schemeClr val="accent2"/>
          </a:solidFill>
          <a:ln>
            <a:solidFill>
              <a:srgbClr val="C0504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solidFill>
                <a:prstClr val="white"/>
              </a:solidFill>
              <a:latin typeface="Calibri"/>
              <a:ea typeface="宋体"/>
            </a:endParaRPr>
          </a:p>
        </p:txBody>
      </p:sp>
      <p:sp>
        <p:nvSpPr>
          <p:cNvPr id="15" name="椭圆 14"/>
          <p:cNvSpPr/>
          <p:nvPr/>
        </p:nvSpPr>
        <p:spPr>
          <a:xfrm>
            <a:off x="6389688" y="2667000"/>
            <a:ext cx="503237" cy="503238"/>
          </a:xfrm>
          <a:prstGeom prst="ellipse">
            <a:avLst/>
          </a:prstGeom>
          <a:solidFill>
            <a:schemeClr val="accent2"/>
          </a:solidFill>
          <a:ln>
            <a:solidFill>
              <a:srgbClr val="C0504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solidFill>
                <a:prstClr val="white"/>
              </a:solidFill>
              <a:latin typeface="Calibri"/>
              <a:ea typeface="宋体"/>
            </a:endParaRPr>
          </a:p>
        </p:txBody>
      </p:sp>
      <p:sp>
        <p:nvSpPr>
          <p:cNvPr id="14" name="椭圆 13"/>
          <p:cNvSpPr/>
          <p:nvPr/>
        </p:nvSpPr>
        <p:spPr>
          <a:xfrm>
            <a:off x="5029200" y="3797300"/>
            <a:ext cx="504825" cy="504825"/>
          </a:xfrm>
          <a:prstGeom prst="ellipse">
            <a:avLst/>
          </a:prstGeom>
          <a:solidFill>
            <a:schemeClr val="accent2"/>
          </a:solidFill>
          <a:ln>
            <a:solidFill>
              <a:srgbClr val="C0504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solidFill>
                <a:prstClr val="white"/>
              </a:solidFill>
              <a:latin typeface="Calibri"/>
              <a:ea typeface="宋体"/>
            </a:endParaRPr>
          </a:p>
        </p:txBody>
      </p:sp>
      <p:sp>
        <p:nvSpPr>
          <p:cNvPr id="13" name="椭圆 12"/>
          <p:cNvSpPr/>
          <p:nvPr/>
        </p:nvSpPr>
        <p:spPr>
          <a:xfrm>
            <a:off x="6540500" y="4081463"/>
            <a:ext cx="504825" cy="503237"/>
          </a:xfrm>
          <a:prstGeom prst="ellipse">
            <a:avLst/>
          </a:prstGeom>
          <a:solidFill>
            <a:schemeClr val="accent2"/>
          </a:solidFill>
          <a:ln>
            <a:solidFill>
              <a:srgbClr val="C0504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solidFill>
                <a:prstClr val="white"/>
              </a:solidFill>
              <a:latin typeface="Calibri"/>
              <a:ea typeface="宋体"/>
            </a:endParaRPr>
          </a:p>
        </p:txBody>
      </p:sp>
      <p:sp>
        <p:nvSpPr>
          <p:cNvPr id="12" name="椭圆 11"/>
          <p:cNvSpPr/>
          <p:nvPr/>
        </p:nvSpPr>
        <p:spPr>
          <a:xfrm>
            <a:off x="3203575" y="2528888"/>
            <a:ext cx="504825" cy="503237"/>
          </a:xfrm>
          <a:prstGeom prst="ellipse">
            <a:avLst/>
          </a:prstGeom>
          <a:solidFill>
            <a:schemeClr val="accent2"/>
          </a:solidFill>
          <a:ln>
            <a:solidFill>
              <a:srgbClr val="C0504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solidFill>
                <a:prstClr val="white"/>
              </a:solidFill>
              <a:latin typeface="Calibri"/>
              <a:ea typeface="宋体"/>
            </a:endParaRPr>
          </a:p>
        </p:txBody>
      </p:sp>
      <p:sp>
        <p:nvSpPr>
          <p:cNvPr id="11" name="椭圆 10"/>
          <p:cNvSpPr/>
          <p:nvPr/>
        </p:nvSpPr>
        <p:spPr>
          <a:xfrm>
            <a:off x="5500688" y="1614488"/>
            <a:ext cx="504825" cy="504825"/>
          </a:xfrm>
          <a:prstGeom prst="ellipse">
            <a:avLst/>
          </a:prstGeom>
          <a:solidFill>
            <a:schemeClr val="accent2"/>
          </a:solidFill>
          <a:ln>
            <a:solidFill>
              <a:srgbClr val="C0504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solidFill>
                <a:prstClr val="white"/>
              </a:solidFill>
              <a:latin typeface="Calibri"/>
              <a:ea typeface="宋体"/>
            </a:endParaRPr>
          </a:p>
        </p:txBody>
      </p:sp>
      <p:sp>
        <p:nvSpPr>
          <p:cNvPr id="10" name="椭圆 9"/>
          <p:cNvSpPr/>
          <p:nvPr/>
        </p:nvSpPr>
        <p:spPr>
          <a:xfrm>
            <a:off x="3203575" y="2525713"/>
            <a:ext cx="504825" cy="504825"/>
          </a:xfrm>
          <a:prstGeom prst="ellipse">
            <a:avLst/>
          </a:prstGeom>
          <a:solidFill>
            <a:schemeClr val="accent2"/>
          </a:solidFill>
          <a:ln>
            <a:solidFill>
              <a:srgbClr val="C0504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solidFill>
                <a:prstClr val="white"/>
              </a:solidFill>
              <a:latin typeface="Calibri"/>
              <a:ea typeface="宋体"/>
            </a:endParaRPr>
          </a:p>
        </p:txBody>
      </p:sp>
      <p:sp>
        <p:nvSpPr>
          <p:cNvPr id="8" name="椭圆 7"/>
          <p:cNvSpPr/>
          <p:nvPr/>
        </p:nvSpPr>
        <p:spPr>
          <a:xfrm>
            <a:off x="3155950" y="4546600"/>
            <a:ext cx="503238" cy="504825"/>
          </a:xfrm>
          <a:prstGeom prst="ellipse">
            <a:avLst/>
          </a:prstGeom>
          <a:solidFill>
            <a:schemeClr val="accent2"/>
          </a:solidFill>
          <a:ln>
            <a:solidFill>
              <a:srgbClr val="C0504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solidFill>
                <a:prstClr val="white"/>
              </a:solidFill>
              <a:latin typeface="Calibri"/>
              <a:ea typeface="宋体"/>
            </a:endParaRPr>
          </a:p>
        </p:txBody>
      </p:sp>
      <p:sp>
        <p:nvSpPr>
          <p:cNvPr id="2" name="标题 1"/>
          <p:cNvSpPr>
            <a:spLocks noGrp="1"/>
          </p:cNvSpPr>
          <p:nvPr>
            <p:ph type="title"/>
          </p:nvPr>
        </p:nvSpPr>
        <p:spPr/>
        <p:txBody>
          <a:bodyPr/>
          <a:lstStyle/>
          <a:p>
            <a:pPr>
              <a:defRPr/>
            </a:pPr>
            <a:r>
              <a:rPr lang="zh-CN" altLang="en-US" dirty="0" smtClean="0"/>
              <a:t> </a:t>
            </a:r>
            <a:endParaRPr lang="zh-CN" altLang="en-US" dirty="0"/>
          </a:p>
        </p:txBody>
      </p:sp>
      <p:pic>
        <p:nvPicPr>
          <p:cNvPr id="7" name="内容占位符 6" descr="s1.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8834" r="-1256"/>
          <a:stretch/>
        </p:blipFill>
        <p:spPr>
          <a:xfrm>
            <a:off x="2132013" y="1600200"/>
            <a:ext cx="5000625" cy="4525963"/>
          </a:xfrm>
        </p:spPr>
      </p:pic>
      <p:sp>
        <p:nvSpPr>
          <p:cNvPr id="337932" name="文本框 19"/>
          <p:cNvSpPr txBox="1">
            <a:spLocks noChangeArrowheads="1"/>
          </p:cNvSpPr>
          <p:nvPr/>
        </p:nvSpPr>
        <p:spPr bwMode="auto">
          <a:xfrm>
            <a:off x="2306638" y="468313"/>
            <a:ext cx="47021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charset="0"/>
                <a:ea typeface="宋体" charset="0"/>
                <a:cs typeface="宋体" charset="0"/>
              </a:defRPr>
            </a:lvl1pPr>
            <a:lvl2pPr marL="742950" indent="-285750">
              <a:defRPr kumimoji="1" sz="2400">
                <a:solidFill>
                  <a:schemeClr val="tx1"/>
                </a:solidFill>
                <a:latin typeface="Times" charset="0"/>
                <a:ea typeface="宋体" charset="0"/>
              </a:defRPr>
            </a:lvl2pPr>
            <a:lvl3pPr marL="1143000" indent="-228600">
              <a:defRPr kumimoji="1" sz="2400">
                <a:solidFill>
                  <a:schemeClr val="tx1"/>
                </a:solidFill>
                <a:latin typeface="Times" charset="0"/>
                <a:ea typeface="宋体" charset="0"/>
              </a:defRPr>
            </a:lvl3pPr>
            <a:lvl4pPr marL="1600200" indent="-228600">
              <a:defRPr kumimoji="1" sz="2400">
                <a:solidFill>
                  <a:schemeClr val="tx1"/>
                </a:solidFill>
                <a:latin typeface="Times" charset="0"/>
                <a:ea typeface="宋体" charset="0"/>
              </a:defRPr>
            </a:lvl4pPr>
            <a:lvl5pPr marL="2057400" indent="-228600">
              <a:defRPr kumimoji="1" sz="2400">
                <a:solidFill>
                  <a:schemeClr val="tx1"/>
                </a:solidFill>
                <a:latin typeface="Times" charset="0"/>
                <a:ea typeface="宋体" charset="0"/>
              </a:defRPr>
            </a:lvl5pPr>
            <a:lvl6pPr marL="2514600" indent="-228600" eaLnBrk="0" fontAlgn="base" hangingPunct="0">
              <a:spcBef>
                <a:spcPct val="0"/>
              </a:spcBef>
              <a:spcAft>
                <a:spcPct val="0"/>
              </a:spcAft>
              <a:defRPr kumimoji="1" sz="2400">
                <a:solidFill>
                  <a:schemeClr val="tx1"/>
                </a:solidFill>
                <a:latin typeface="Times" charset="0"/>
                <a:ea typeface="宋体" charset="0"/>
              </a:defRPr>
            </a:lvl6pPr>
            <a:lvl7pPr marL="2971800" indent="-228600" eaLnBrk="0" fontAlgn="base" hangingPunct="0">
              <a:spcBef>
                <a:spcPct val="0"/>
              </a:spcBef>
              <a:spcAft>
                <a:spcPct val="0"/>
              </a:spcAft>
              <a:defRPr kumimoji="1" sz="2400">
                <a:solidFill>
                  <a:schemeClr val="tx1"/>
                </a:solidFill>
                <a:latin typeface="Times" charset="0"/>
                <a:ea typeface="宋体" charset="0"/>
              </a:defRPr>
            </a:lvl7pPr>
            <a:lvl8pPr marL="3429000" indent="-228600" eaLnBrk="0" fontAlgn="base" hangingPunct="0">
              <a:spcBef>
                <a:spcPct val="0"/>
              </a:spcBef>
              <a:spcAft>
                <a:spcPct val="0"/>
              </a:spcAft>
              <a:defRPr kumimoji="1" sz="2400">
                <a:solidFill>
                  <a:schemeClr val="tx1"/>
                </a:solidFill>
                <a:latin typeface="Times" charset="0"/>
                <a:ea typeface="宋体" charset="0"/>
              </a:defRPr>
            </a:lvl8pPr>
            <a:lvl9pPr marL="3886200" indent="-228600" eaLnBrk="0" fontAlgn="base" hangingPunct="0">
              <a:spcBef>
                <a:spcPct val="0"/>
              </a:spcBef>
              <a:spcAft>
                <a:spcPct val="0"/>
              </a:spcAft>
              <a:defRPr kumimoji="1" sz="2400">
                <a:solidFill>
                  <a:schemeClr val="tx1"/>
                </a:solidFill>
                <a:latin typeface="Times" charset="0"/>
                <a:ea typeface="宋体" charset="0"/>
              </a:defRPr>
            </a:lvl9pPr>
          </a:lstStyle>
          <a:p>
            <a:r>
              <a:rPr lang="en-US" altLang="zh-CN" sz="2800">
                <a:solidFill>
                  <a:srgbClr val="000000"/>
                </a:solidFill>
                <a:latin typeface="Calibri" charset="0"/>
              </a:rPr>
              <a:t>An example of world wide web</a:t>
            </a:r>
            <a:endParaRPr lang="zh-CN" altLang="en-US" sz="2800">
              <a:solidFill>
                <a:srgbClr val="000000"/>
              </a:solidFill>
              <a:latin typeface="Calibri" charset="0"/>
            </a:endParaRPr>
          </a:p>
        </p:txBody>
      </p:sp>
    </p:spTree>
    <p:extLst>
      <p:ext uri="{BB962C8B-B14F-4D97-AF65-F5344CB8AC3E}">
        <p14:creationId xmlns:p14="http://schemas.microsoft.com/office/powerpoint/2010/main" val="3876776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6"/>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6" grpId="0" animBg="1"/>
      <p:bldP spid="16" grpId="1" animBg="1"/>
      <p:bldP spid="15" grpId="0" animBg="1"/>
      <p:bldP spid="15" grpId="1" animBg="1"/>
      <p:bldP spid="14" grpId="0" animBg="1"/>
      <p:bldP spid="14" grpId="1" animBg="1"/>
      <p:bldP spid="13" grpId="0" animBg="1"/>
      <p:bldP spid="13" grpId="1" animBg="1"/>
      <p:bldP spid="12" grpId="0" animBg="1"/>
      <p:bldP spid="12" grpId="1" animBg="1"/>
      <p:bldP spid="11" grpId="0" animBg="1"/>
      <p:bldP spid="11" grpId="1" animBg="1"/>
      <p:bldP spid="10" grpId="0" animBg="1"/>
      <p:bldP spid="10" grpId="1" animBg="1"/>
      <p:bldP spid="8" grpId="0" animBg="1"/>
      <p:bldP spid="8" grpId="1"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545" name="内容占位符 8"/>
          <p:cNvGraphicFramePr>
            <a:graphicFrameLocks noGrp="1" noChangeAspect="1"/>
          </p:cNvGraphicFramePr>
          <p:nvPr>
            <p:ph idx="1"/>
          </p:nvPr>
        </p:nvGraphicFramePr>
        <p:xfrm>
          <a:off x="2084388" y="2322513"/>
          <a:ext cx="5140325" cy="2159000"/>
        </p:xfrm>
        <a:graphic>
          <a:graphicData uri="http://schemas.openxmlformats.org/presentationml/2006/ole">
            <mc:AlternateContent xmlns:mc="http://schemas.openxmlformats.org/markup-compatibility/2006">
              <mc:Choice xmlns:v="urn:schemas-microsoft-com:vml" Requires="v">
                <p:oleObj spid="_x0000_s327693" name="公式" r:id="rId3" imgW="1270000" imgH="533400" progId="Equation.3">
                  <p:embed/>
                </p:oleObj>
              </mc:Choice>
              <mc:Fallback>
                <p:oleObj name="公式" r:id="rId3" imgW="1270000" imgH="53340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4388" y="2322513"/>
                        <a:ext cx="514032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8546" name="内容占位符 8"/>
          <p:cNvGraphicFramePr>
            <a:graphicFrameLocks noChangeAspect="1"/>
          </p:cNvGraphicFramePr>
          <p:nvPr/>
        </p:nvGraphicFramePr>
        <p:xfrm>
          <a:off x="1652588" y="4967288"/>
          <a:ext cx="531812" cy="842962"/>
        </p:xfrm>
        <a:graphic>
          <a:graphicData uri="http://schemas.openxmlformats.org/presentationml/2006/ole">
            <mc:AlternateContent xmlns:mc="http://schemas.openxmlformats.org/markup-compatibility/2006">
              <mc:Choice xmlns:v="urn:schemas-microsoft-com:vml" Requires="v">
                <p:oleObj spid="_x0000_s327694" name="公式" r:id="rId5" imgW="152400" imgH="241300" progId="Equation.3">
                  <p:embed/>
                </p:oleObj>
              </mc:Choice>
              <mc:Fallback>
                <p:oleObj name="公式" r:id="rId5" imgW="1524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2588" y="4967288"/>
                        <a:ext cx="531812"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8547" name="文本框 10"/>
          <p:cNvSpPr txBox="1">
            <a:spLocks noChangeArrowheads="1"/>
          </p:cNvSpPr>
          <p:nvPr/>
        </p:nvSpPr>
        <p:spPr bwMode="auto">
          <a:xfrm>
            <a:off x="2160588" y="5094288"/>
            <a:ext cx="581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charset="0"/>
                <a:ea typeface="宋体" charset="0"/>
                <a:cs typeface="宋体" charset="0"/>
              </a:defRPr>
            </a:lvl1pPr>
            <a:lvl2pPr marL="742950" indent="-285750">
              <a:defRPr kumimoji="1" sz="2400">
                <a:solidFill>
                  <a:schemeClr val="tx1"/>
                </a:solidFill>
                <a:latin typeface="Times" charset="0"/>
                <a:ea typeface="宋体" charset="0"/>
              </a:defRPr>
            </a:lvl2pPr>
            <a:lvl3pPr marL="1143000" indent="-228600">
              <a:defRPr kumimoji="1" sz="2400">
                <a:solidFill>
                  <a:schemeClr val="tx1"/>
                </a:solidFill>
                <a:latin typeface="Times" charset="0"/>
                <a:ea typeface="宋体" charset="0"/>
              </a:defRPr>
            </a:lvl3pPr>
            <a:lvl4pPr marL="1600200" indent="-228600">
              <a:defRPr kumimoji="1" sz="2400">
                <a:solidFill>
                  <a:schemeClr val="tx1"/>
                </a:solidFill>
                <a:latin typeface="Times" charset="0"/>
                <a:ea typeface="宋体" charset="0"/>
              </a:defRPr>
            </a:lvl4pPr>
            <a:lvl5pPr marL="2057400" indent="-228600">
              <a:defRPr kumimoji="1" sz="2400">
                <a:solidFill>
                  <a:schemeClr val="tx1"/>
                </a:solidFill>
                <a:latin typeface="Times" charset="0"/>
                <a:ea typeface="宋体" charset="0"/>
              </a:defRPr>
            </a:lvl5pPr>
            <a:lvl6pPr marL="2514600" indent="-228600" eaLnBrk="0" fontAlgn="base" hangingPunct="0">
              <a:spcBef>
                <a:spcPct val="0"/>
              </a:spcBef>
              <a:spcAft>
                <a:spcPct val="0"/>
              </a:spcAft>
              <a:defRPr kumimoji="1" sz="2400">
                <a:solidFill>
                  <a:schemeClr val="tx1"/>
                </a:solidFill>
                <a:latin typeface="Times" charset="0"/>
                <a:ea typeface="宋体" charset="0"/>
              </a:defRPr>
            </a:lvl6pPr>
            <a:lvl7pPr marL="2971800" indent="-228600" eaLnBrk="0" fontAlgn="base" hangingPunct="0">
              <a:spcBef>
                <a:spcPct val="0"/>
              </a:spcBef>
              <a:spcAft>
                <a:spcPct val="0"/>
              </a:spcAft>
              <a:defRPr kumimoji="1" sz="2400">
                <a:solidFill>
                  <a:schemeClr val="tx1"/>
                </a:solidFill>
                <a:latin typeface="Times" charset="0"/>
                <a:ea typeface="宋体" charset="0"/>
              </a:defRPr>
            </a:lvl7pPr>
            <a:lvl8pPr marL="3429000" indent="-228600" eaLnBrk="0" fontAlgn="base" hangingPunct="0">
              <a:spcBef>
                <a:spcPct val="0"/>
              </a:spcBef>
              <a:spcAft>
                <a:spcPct val="0"/>
              </a:spcAft>
              <a:defRPr kumimoji="1" sz="2400">
                <a:solidFill>
                  <a:schemeClr val="tx1"/>
                </a:solidFill>
                <a:latin typeface="Times" charset="0"/>
                <a:ea typeface="宋体" charset="0"/>
              </a:defRPr>
            </a:lvl8pPr>
            <a:lvl9pPr marL="3886200" indent="-228600" eaLnBrk="0" fontAlgn="base" hangingPunct="0">
              <a:spcBef>
                <a:spcPct val="0"/>
              </a:spcBef>
              <a:spcAft>
                <a:spcPct val="0"/>
              </a:spcAft>
              <a:defRPr kumimoji="1" sz="2400">
                <a:solidFill>
                  <a:schemeClr val="tx1"/>
                </a:solidFill>
                <a:latin typeface="Times" charset="0"/>
                <a:ea typeface="宋体" charset="0"/>
              </a:defRPr>
            </a:lvl9pPr>
          </a:lstStyle>
          <a:p>
            <a:r>
              <a:rPr lang="en-US" altLang="zh-CN" sz="3200">
                <a:solidFill>
                  <a:srgbClr val="000000"/>
                </a:solidFill>
                <a:latin typeface="Calibri" charset="0"/>
              </a:rPr>
              <a:t>is the probability to visit webpage   </a:t>
            </a:r>
            <a:endParaRPr lang="zh-CN" altLang="en-US" sz="3200">
              <a:solidFill>
                <a:srgbClr val="000000"/>
              </a:solidFill>
              <a:latin typeface="Calibri" charset="0"/>
            </a:endParaRPr>
          </a:p>
        </p:txBody>
      </p:sp>
      <p:graphicFrame>
        <p:nvGraphicFramePr>
          <p:cNvPr id="108548" name="内容占位符 8"/>
          <p:cNvGraphicFramePr>
            <a:graphicFrameLocks noChangeAspect="1"/>
          </p:cNvGraphicFramePr>
          <p:nvPr/>
        </p:nvGraphicFramePr>
        <p:xfrm>
          <a:off x="7847013" y="5124450"/>
          <a:ext cx="309562" cy="577850"/>
        </p:xfrm>
        <a:graphic>
          <a:graphicData uri="http://schemas.openxmlformats.org/presentationml/2006/ole">
            <mc:AlternateContent xmlns:mc="http://schemas.openxmlformats.org/markup-compatibility/2006">
              <mc:Choice xmlns:v="urn:schemas-microsoft-com:vml" Requires="v">
                <p:oleObj spid="_x0000_s327695" name="公式" r:id="rId7" imgW="88900" imgH="165100" progId="Equation.3">
                  <p:embed/>
                </p:oleObj>
              </mc:Choice>
              <mc:Fallback>
                <p:oleObj name="公式" r:id="rId7" imgW="88900" imgH="165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7013" y="5124450"/>
                        <a:ext cx="30956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标题 2"/>
          <p:cNvSpPr>
            <a:spLocks noGrp="1"/>
          </p:cNvSpPr>
          <p:nvPr>
            <p:ph type="title"/>
          </p:nvPr>
        </p:nvSpPr>
        <p:spPr>
          <a:xfrm>
            <a:off x="457200" y="460375"/>
            <a:ext cx="8229600" cy="1143000"/>
          </a:xfrm>
        </p:spPr>
        <p:txBody>
          <a:bodyPr>
            <a:normAutofit/>
          </a:bodyPr>
          <a:lstStyle/>
          <a:p>
            <a:pPr>
              <a:defRPr/>
            </a:pPr>
            <a:r>
              <a:rPr lang="en-US" altLang="zh-CN" sz="4000" dirty="0" smtClean="0"/>
              <a:t>Random Surfer Model</a:t>
            </a:r>
            <a:endParaRPr lang="zh-CN" altLang="en-US" sz="4000" dirty="0"/>
          </a:p>
        </p:txBody>
      </p:sp>
    </p:spTree>
    <p:extLst>
      <p:ext uri="{BB962C8B-B14F-4D97-AF65-F5344CB8AC3E}">
        <p14:creationId xmlns:p14="http://schemas.microsoft.com/office/powerpoint/2010/main" val="1483595712"/>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pPr>
              <a:defRPr/>
            </a:pPr>
            <a:endParaRPr lang="zh-CN" altLang="en-US" dirty="0"/>
          </a:p>
        </p:txBody>
      </p:sp>
      <p:pic>
        <p:nvPicPr>
          <p:cNvPr id="3" name="内容占位符 2" descr="pagerank.pdf"/>
          <p:cNvPicPr>
            <a:picLocks noGrp="1" noChangeAspect="1"/>
          </p:cNvPicPr>
          <p:nvPr>
            <p:ph idx="1"/>
          </p:nvPr>
        </p:nvPicPr>
        <p:blipFill rotWithShape="1">
          <a:blip r:embed="rId2">
            <a:extLst>
              <a:ext uri="{28A0092B-C50C-407E-A947-70E740481C1C}">
                <a14:useLocalDpi xmlns:a14="http://schemas.microsoft.com/office/drawing/2010/main" val="0"/>
              </a:ext>
            </a:extLst>
          </a:blip>
          <a:srcRect l="727" r="2124" b="41376"/>
          <a:stretch/>
        </p:blipFill>
        <p:spPr>
          <a:xfrm>
            <a:off x="1314450" y="1035050"/>
            <a:ext cx="6429375" cy="5489575"/>
          </a:xfrm>
        </p:spPr>
      </p:pic>
    </p:spTree>
    <p:extLst>
      <p:ext uri="{BB962C8B-B14F-4D97-AF65-F5344CB8AC3E}">
        <p14:creationId xmlns:p14="http://schemas.microsoft.com/office/powerpoint/2010/main" val="209654211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Screen Shot 2015-05-29 at 11.09.56 AM.png"/>
          <p:cNvPicPr>
            <a:picLocks noGrp="1" noChangeAspect="1"/>
          </p:cNvPicPr>
          <p:nvPr>
            <p:ph idx="1"/>
          </p:nvPr>
        </p:nvPicPr>
        <p:blipFill>
          <a:blip r:embed="rId2">
            <a:extLst>
              <a:ext uri="{28A0092B-C50C-407E-A947-70E740481C1C}">
                <a14:useLocalDpi xmlns:a14="http://schemas.microsoft.com/office/drawing/2010/main" val="0"/>
              </a:ext>
            </a:extLst>
          </a:blip>
          <a:srcRect l="-9958" r="-9958"/>
          <a:stretch>
            <a:fillRect/>
          </a:stretch>
        </p:blipFill>
        <p:spPr>
          <a:xfrm>
            <a:off x="-909638" y="0"/>
            <a:ext cx="10964863" cy="6640513"/>
          </a:xfrm>
        </p:spPr>
      </p:pic>
      <p:grpSp>
        <p:nvGrpSpPr>
          <p:cNvPr id="7" name="组 6"/>
          <p:cNvGrpSpPr>
            <a:grpSpLocks/>
          </p:cNvGrpSpPr>
          <p:nvPr/>
        </p:nvGrpSpPr>
        <p:grpSpPr bwMode="auto">
          <a:xfrm>
            <a:off x="1119188" y="2073275"/>
            <a:ext cx="6419850" cy="914400"/>
            <a:chOff x="1118603" y="2073857"/>
            <a:chExt cx="6419791" cy="914400"/>
          </a:xfrm>
        </p:grpSpPr>
        <p:sp>
          <p:nvSpPr>
            <p:cNvPr id="5" name="圆角矩形 4"/>
            <p:cNvSpPr/>
            <p:nvPr/>
          </p:nvSpPr>
          <p:spPr>
            <a:xfrm>
              <a:off x="1118603" y="2073857"/>
              <a:ext cx="5057729" cy="914400"/>
            </a:xfrm>
            <a:prstGeom prst="round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solidFill>
                  <a:prstClr val="white"/>
                </a:solidFill>
                <a:latin typeface="Calibri"/>
                <a:ea typeface="宋体"/>
              </a:endParaRPr>
            </a:p>
          </p:txBody>
        </p:sp>
        <p:sp>
          <p:nvSpPr>
            <p:cNvPr id="339972" name="文本框 5"/>
            <p:cNvSpPr txBox="1">
              <a:spLocks noChangeArrowheads="1"/>
            </p:cNvSpPr>
            <p:nvPr/>
          </p:nvSpPr>
          <p:spPr bwMode="auto">
            <a:xfrm>
              <a:off x="6501882" y="2178314"/>
              <a:ext cx="10365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a:solidFill>
                    <a:schemeClr val="tx1"/>
                  </a:solidFill>
                  <a:latin typeface="Times" charset="0"/>
                  <a:ea typeface="宋体" charset="0"/>
                  <a:cs typeface="宋体" charset="0"/>
                </a:defRPr>
              </a:lvl1pPr>
              <a:lvl2pPr marL="742950" indent="-285750">
                <a:defRPr kumimoji="1" sz="2400">
                  <a:solidFill>
                    <a:schemeClr val="tx1"/>
                  </a:solidFill>
                  <a:latin typeface="Times" charset="0"/>
                  <a:ea typeface="宋体" charset="0"/>
                </a:defRPr>
              </a:lvl2pPr>
              <a:lvl3pPr marL="1143000" indent="-228600">
                <a:defRPr kumimoji="1" sz="2400">
                  <a:solidFill>
                    <a:schemeClr val="tx1"/>
                  </a:solidFill>
                  <a:latin typeface="Times" charset="0"/>
                  <a:ea typeface="宋体" charset="0"/>
                </a:defRPr>
              </a:lvl3pPr>
              <a:lvl4pPr marL="1600200" indent="-228600">
                <a:defRPr kumimoji="1" sz="2400">
                  <a:solidFill>
                    <a:schemeClr val="tx1"/>
                  </a:solidFill>
                  <a:latin typeface="Times" charset="0"/>
                  <a:ea typeface="宋体" charset="0"/>
                </a:defRPr>
              </a:lvl4pPr>
              <a:lvl5pPr marL="2057400" indent="-228600">
                <a:defRPr kumimoji="1" sz="2400">
                  <a:solidFill>
                    <a:schemeClr val="tx1"/>
                  </a:solidFill>
                  <a:latin typeface="Times" charset="0"/>
                  <a:ea typeface="宋体" charset="0"/>
                </a:defRPr>
              </a:lvl5pPr>
              <a:lvl6pPr marL="2514600" indent="-228600" eaLnBrk="0" fontAlgn="base" hangingPunct="0">
                <a:spcBef>
                  <a:spcPct val="0"/>
                </a:spcBef>
                <a:spcAft>
                  <a:spcPct val="0"/>
                </a:spcAft>
                <a:defRPr kumimoji="1" sz="2400">
                  <a:solidFill>
                    <a:schemeClr val="tx1"/>
                  </a:solidFill>
                  <a:latin typeface="Times" charset="0"/>
                  <a:ea typeface="宋体" charset="0"/>
                </a:defRPr>
              </a:lvl6pPr>
              <a:lvl7pPr marL="2971800" indent="-228600" eaLnBrk="0" fontAlgn="base" hangingPunct="0">
                <a:spcBef>
                  <a:spcPct val="0"/>
                </a:spcBef>
                <a:spcAft>
                  <a:spcPct val="0"/>
                </a:spcAft>
                <a:defRPr kumimoji="1" sz="2400">
                  <a:solidFill>
                    <a:schemeClr val="tx1"/>
                  </a:solidFill>
                  <a:latin typeface="Times" charset="0"/>
                  <a:ea typeface="宋体" charset="0"/>
                </a:defRPr>
              </a:lvl7pPr>
              <a:lvl8pPr marL="3429000" indent="-228600" eaLnBrk="0" fontAlgn="base" hangingPunct="0">
                <a:spcBef>
                  <a:spcPct val="0"/>
                </a:spcBef>
                <a:spcAft>
                  <a:spcPct val="0"/>
                </a:spcAft>
                <a:defRPr kumimoji="1" sz="2400">
                  <a:solidFill>
                    <a:schemeClr val="tx1"/>
                  </a:solidFill>
                  <a:latin typeface="Times" charset="0"/>
                  <a:ea typeface="宋体" charset="0"/>
                </a:defRPr>
              </a:lvl8pPr>
              <a:lvl9pPr marL="3886200" indent="-228600" eaLnBrk="0" fontAlgn="base" hangingPunct="0">
                <a:spcBef>
                  <a:spcPct val="0"/>
                </a:spcBef>
                <a:spcAft>
                  <a:spcPct val="0"/>
                </a:spcAft>
                <a:defRPr kumimoji="1" sz="2400">
                  <a:solidFill>
                    <a:schemeClr val="tx1"/>
                  </a:solidFill>
                  <a:latin typeface="Times" charset="0"/>
                  <a:ea typeface="宋体" charset="0"/>
                </a:defRPr>
              </a:lvl9pPr>
            </a:lstStyle>
            <a:p>
              <a:r>
                <a:rPr lang="en-US" altLang="zh-CN" sz="4000">
                  <a:solidFill>
                    <a:srgbClr val="FF0000"/>
                  </a:solidFill>
                  <a:latin typeface="Arial Black" charset="0"/>
                  <a:cs typeface="Arial Black" charset="0"/>
                </a:rPr>
                <a:t># 1</a:t>
              </a:r>
              <a:endParaRPr lang="zh-CN" altLang="en-US" sz="4000">
                <a:solidFill>
                  <a:srgbClr val="FF0000"/>
                </a:solidFill>
                <a:latin typeface="Arial Black" charset="0"/>
                <a:cs typeface="Arial Black" charset="0"/>
              </a:endParaRPr>
            </a:p>
          </p:txBody>
        </p:sp>
      </p:grpSp>
    </p:spTree>
    <p:extLst>
      <p:ext uri="{BB962C8B-B14F-4D97-AF65-F5344CB8AC3E}">
        <p14:creationId xmlns:p14="http://schemas.microsoft.com/office/powerpoint/2010/main" val="34297648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81163"/>
            <a:ext cx="8229600" cy="4525962"/>
          </a:xfrm>
        </p:spPr>
        <p:txBody>
          <a:bodyPr/>
          <a:lstStyle/>
          <a:p>
            <a:pPr>
              <a:defRPr/>
            </a:pPr>
            <a:r>
              <a:rPr lang="en-US" altLang="zh-CN" dirty="0"/>
              <a:t>The Star Trek computer doesn't seem that interesting. They ask it random questions, it thinks for a while. I think we can do better than that</a:t>
            </a:r>
            <a:r>
              <a:rPr lang="en-US" altLang="zh-CN" dirty="0" smtClean="0"/>
              <a:t>.</a:t>
            </a:r>
          </a:p>
          <a:p>
            <a:pPr marL="0" indent="0">
              <a:buFontTx/>
              <a:buNone/>
              <a:defRPr/>
            </a:pPr>
            <a:r>
              <a:rPr lang="en-US" altLang="zh-CN" dirty="0"/>
              <a:t>	</a:t>
            </a:r>
            <a:r>
              <a:rPr lang="en-US" altLang="zh-CN" dirty="0" smtClean="0"/>
              <a:t>				                         ------ Larry Page</a:t>
            </a:r>
            <a:endParaRPr lang="zh-CN" altLang="en-US" dirty="0"/>
          </a:p>
        </p:txBody>
      </p:sp>
    </p:spTree>
    <p:extLst>
      <p:ext uri="{BB962C8B-B14F-4D97-AF65-F5344CB8AC3E}">
        <p14:creationId xmlns:p14="http://schemas.microsoft.com/office/powerpoint/2010/main" val="178863653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54165</TotalTime>
  <Words>1520</Words>
  <Application>Microsoft Macintosh PowerPoint</Application>
  <PresentationFormat>全屏显示(4:3)</PresentationFormat>
  <Paragraphs>477</Paragraphs>
  <Slides>94</Slides>
  <Notes>12</Notes>
  <HiddenSlides>0</HiddenSlides>
  <MMClips>0</MMClips>
  <ScaleCrop>false</ScaleCrop>
  <HeadingPairs>
    <vt:vector size="6" baseType="variant">
      <vt:variant>
        <vt:lpstr>主题</vt:lpstr>
      </vt:variant>
      <vt:variant>
        <vt:i4>1</vt:i4>
      </vt:variant>
      <vt:variant>
        <vt:lpstr>嵌入的 OLE 服务器</vt:lpstr>
      </vt:variant>
      <vt:variant>
        <vt:i4>3</vt:i4>
      </vt:variant>
      <vt:variant>
        <vt:lpstr>幻灯片标题</vt:lpstr>
      </vt:variant>
      <vt:variant>
        <vt:i4>94</vt:i4>
      </vt:variant>
    </vt:vector>
  </HeadingPairs>
  <TitlesOfParts>
    <vt:vector size="98" baseType="lpstr">
      <vt:lpstr>Office 主题</vt:lpstr>
      <vt:lpstr>Microsoft 公式</vt:lpstr>
      <vt:lpstr>Microsoft Equation</vt:lpstr>
      <vt:lpstr>公式</vt:lpstr>
      <vt:lpstr>Molecular Evolution</vt:lpstr>
      <vt:lpstr>PowerPoint 演示文稿</vt:lpstr>
      <vt:lpstr>PowerPoint 演示文稿</vt:lpstr>
      <vt:lpstr>PowerPoint 演示文稿</vt:lpstr>
      <vt:lpstr>Evolution as a Markov Process</vt:lpstr>
      <vt:lpstr>Markov process</vt:lpstr>
      <vt:lpstr>Markov process</vt:lpstr>
      <vt:lpstr>Rate Matrix Q</vt:lpstr>
      <vt:lpstr>Master Equation</vt:lpstr>
      <vt:lpstr>Matrix Exponential</vt:lpstr>
      <vt:lpstr>Matrix Exponential</vt:lpstr>
      <vt:lpstr>PowerPoint 演示文稿</vt:lpstr>
      <vt:lpstr>PowerPoint 演示文稿</vt:lpstr>
      <vt:lpstr>DNA Evolution as a Markov Process</vt:lpstr>
      <vt:lpstr>Jukes and Cantor Model</vt:lpstr>
      <vt:lpstr>Jukes and Cantor Model</vt:lpstr>
      <vt:lpstr>Divergence increases over time</vt:lpstr>
      <vt:lpstr>Kimura 2 parameter model</vt:lpstr>
      <vt:lpstr>Felsenstein Model</vt:lpstr>
      <vt:lpstr>Tamura Nei Model (1993)</vt:lpstr>
      <vt:lpstr>Likelihood Ratio Test</vt:lpstr>
      <vt:lpstr>How to estimate rates?</vt:lpstr>
      <vt:lpstr>贝叶斯定理(Bayes’ Theorem)  </vt:lpstr>
      <vt:lpstr>例子</vt:lpstr>
      <vt:lpstr>PowerPoint 演示文稿</vt:lpstr>
      <vt:lpstr>PowerPoint 演示文稿</vt:lpstr>
      <vt:lpstr>PowerPoint 演示文稿</vt:lpstr>
      <vt:lpstr>Example</vt:lpstr>
      <vt:lpstr>Example</vt:lpstr>
      <vt:lpstr>Example</vt:lpstr>
      <vt:lpstr>Likelihood function for sequence evolution</vt:lpstr>
      <vt:lpstr>PowerPoint 演示文稿</vt:lpstr>
      <vt:lpstr>PowerPoint 演示文稿</vt:lpstr>
      <vt:lpstr>PowerPoint 演示文稿</vt:lpstr>
      <vt:lpstr>PowerPoint 演示文稿</vt:lpstr>
      <vt:lpstr>PowerPoint 演示文稿</vt:lpstr>
      <vt:lpstr>PowerPoint 演示文稿</vt:lpstr>
      <vt:lpstr>Maximum Parsimony</vt:lpstr>
      <vt:lpstr>PowerPoint 演示文稿</vt:lpstr>
      <vt:lpstr>距离聚类</vt:lpstr>
      <vt:lpstr>UPGMA方法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Neighbor Joining Method (NJ法) </vt:lpstr>
      <vt:lpstr>Neighbor Joining Method</vt:lpstr>
      <vt:lpstr>Maximum Likelihood Method</vt:lpstr>
      <vt:lpstr>PowerPoint 演示文稿</vt:lpstr>
      <vt:lpstr>Ka/Ks 检验的两类方法</vt:lpstr>
      <vt:lpstr>对基因的选择</vt:lpstr>
      <vt:lpstr>PowerPoint 演示文稿</vt:lpstr>
      <vt:lpstr>PowerPoint 演示文稿</vt:lpstr>
      <vt:lpstr>PowerPoint 演示文稿</vt:lpstr>
      <vt:lpstr>Genetic drift</vt:lpstr>
      <vt:lpstr>PowerPoint 演示文稿</vt:lpstr>
      <vt:lpstr>Wright-Fisher process</vt:lpstr>
      <vt:lpstr>PowerPoint 演示文稿</vt:lpstr>
      <vt:lpstr>Moran process</vt:lpstr>
      <vt:lpstr>Real population are neither Moran nor Wright-Fisher</vt:lpstr>
      <vt:lpstr>Real population are neither Moran nor Wright-Fisher</vt:lpstr>
      <vt:lpstr>Real population are neither Moran nor Wright-Fisher</vt:lpstr>
      <vt:lpstr>Natural selection</vt:lpstr>
      <vt:lpstr>Natural selection</vt:lpstr>
      <vt:lpstr>PowerPoint 演示文稿</vt:lpstr>
      <vt:lpstr>Fitness</vt:lpstr>
      <vt:lpstr>Neutral</vt:lpstr>
      <vt:lpstr>Recombination</vt:lpstr>
      <vt:lpstr>PowerPoint 演示文稿</vt:lpstr>
      <vt:lpstr>Recombination</vt:lpstr>
      <vt:lpstr>Recombination</vt:lpstr>
      <vt:lpstr>Recombination</vt:lpstr>
      <vt:lpstr>Recombination</vt:lpstr>
      <vt:lpstr>Recombination</vt:lpstr>
      <vt:lpstr>As we go along the genome, ancestry change</vt:lpstr>
      <vt:lpstr>PowerPoint 演示文稿</vt:lpstr>
      <vt:lpstr>Remark on clocks</vt:lpstr>
      <vt:lpstr>Hitchhiking / Draft</vt:lpstr>
      <vt:lpstr>Conserved sites</vt:lpstr>
      <vt:lpstr>PowerPoint 演示文稿</vt:lpstr>
      <vt:lpstr>PowerPoint 演示文稿</vt:lpstr>
      <vt:lpstr>Larry Page and Sergey Brin in 1998 </vt:lpstr>
      <vt:lpstr>PowerPoint 演示文稿</vt:lpstr>
      <vt:lpstr>PowerPoint 演示文稿</vt:lpstr>
      <vt:lpstr> </vt:lpstr>
      <vt:lpstr>Random Surfer Model</vt:lpstr>
      <vt:lpstr>PowerPoint 演示文稿</vt:lpstr>
      <vt:lpstr>PowerPoint 演示文稿</vt:lpstr>
      <vt:lpstr>PowerPoint 演示文稿</vt:lpstr>
    </vt:vector>
  </TitlesOfParts>
  <Company>PICB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 Yan</dc:creator>
  <cp:lastModifiedBy>Jun Yan</cp:lastModifiedBy>
  <cp:revision>416</cp:revision>
  <cp:lastPrinted>2015-11-27T10:02:47Z</cp:lastPrinted>
  <dcterms:created xsi:type="dcterms:W3CDTF">2015-04-15T06:52:13Z</dcterms:created>
  <dcterms:modified xsi:type="dcterms:W3CDTF">2017-10-12T03:31:32Z</dcterms:modified>
</cp:coreProperties>
</file>